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2" r:id="rId1"/>
  </p:sldMasterIdLst>
  <p:notesMasterIdLst>
    <p:notesMasterId r:id="rId40"/>
  </p:notesMasterIdLst>
  <p:handoutMasterIdLst>
    <p:handoutMasterId r:id="rId41"/>
  </p:handoutMasterIdLst>
  <p:sldIdLst>
    <p:sldId id="257" r:id="rId2"/>
    <p:sldId id="258" r:id="rId3"/>
    <p:sldId id="677" r:id="rId4"/>
    <p:sldId id="655" r:id="rId5"/>
    <p:sldId id="261" r:id="rId6"/>
    <p:sldId id="637" r:id="rId7"/>
    <p:sldId id="674" r:id="rId8"/>
    <p:sldId id="639" r:id="rId9"/>
    <p:sldId id="640" r:id="rId10"/>
    <p:sldId id="657" r:id="rId11"/>
    <p:sldId id="668" r:id="rId12"/>
    <p:sldId id="675" r:id="rId13"/>
    <p:sldId id="658" r:id="rId14"/>
    <p:sldId id="645" r:id="rId15"/>
    <p:sldId id="659" r:id="rId16"/>
    <p:sldId id="660" r:id="rId17"/>
    <p:sldId id="641" r:id="rId18"/>
    <p:sldId id="652" r:id="rId19"/>
    <p:sldId id="678" r:id="rId20"/>
    <p:sldId id="679" r:id="rId21"/>
    <p:sldId id="646" r:id="rId22"/>
    <p:sldId id="648" r:id="rId23"/>
    <p:sldId id="669" r:id="rId24"/>
    <p:sldId id="661" r:id="rId25"/>
    <p:sldId id="650" r:id="rId26"/>
    <p:sldId id="651" r:id="rId27"/>
    <p:sldId id="649" r:id="rId28"/>
    <p:sldId id="662" r:id="rId29"/>
    <p:sldId id="663" r:id="rId30"/>
    <p:sldId id="664" r:id="rId31"/>
    <p:sldId id="665" r:id="rId32"/>
    <p:sldId id="666" r:id="rId33"/>
    <p:sldId id="667" r:id="rId34"/>
    <p:sldId id="672" r:id="rId35"/>
    <p:sldId id="676" r:id="rId36"/>
    <p:sldId id="673" r:id="rId37"/>
    <p:sldId id="260" r:id="rId38"/>
    <p:sldId id="644" r:id="rId39"/>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E5E79-E28A-4536-BA35-2D126252E7F6}" type="doc">
      <dgm:prSet loTypeId="urn:microsoft.com/office/officeart/2005/8/layout/hProcess3" loCatId="process" qsTypeId="urn:microsoft.com/office/officeart/2005/8/quickstyle/simple1" qsCatId="simple" csTypeId="urn:microsoft.com/office/officeart/2005/8/colors/accent1_2" csCatId="accent1" phldr="1"/>
      <dgm:spPr/>
    </dgm:pt>
    <dgm:pt modelId="{0C5CEAAE-3052-4579-95DE-C434BE3E03FD}">
      <dgm:prSet phldrT="[Text]"/>
      <dgm:spPr/>
      <dgm:t>
        <a:bodyPr/>
        <a:lstStyle/>
        <a:p>
          <a:r>
            <a:rPr lang="de-DE" dirty="0"/>
            <a:t>What are we doing?</a:t>
          </a:r>
        </a:p>
      </dgm:t>
    </dgm:pt>
    <dgm:pt modelId="{8DA16136-3117-435D-B73F-BF23439B7C4B}" type="parTrans" cxnId="{4745E996-F6CB-4863-802B-A27606DE335A}">
      <dgm:prSet/>
      <dgm:spPr/>
      <dgm:t>
        <a:bodyPr/>
        <a:lstStyle/>
        <a:p>
          <a:endParaRPr lang="de-DE"/>
        </a:p>
      </dgm:t>
    </dgm:pt>
    <dgm:pt modelId="{DA1EF576-00FD-462F-AABB-C30AE40CE13F}" type="sibTrans" cxnId="{4745E996-F6CB-4863-802B-A27606DE335A}">
      <dgm:prSet/>
      <dgm:spPr/>
      <dgm:t>
        <a:bodyPr/>
        <a:lstStyle/>
        <a:p>
          <a:endParaRPr lang="de-DE"/>
        </a:p>
      </dgm:t>
    </dgm:pt>
    <dgm:pt modelId="{6310BC64-CA11-44EB-A699-98557ACE558C}">
      <dgm:prSet phldrT="[Text]"/>
      <dgm:spPr/>
      <dgm:t>
        <a:bodyPr/>
        <a:lstStyle/>
        <a:p>
          <a:r>
            <a:rPr lang="de-DE" dirty="0"/>
            <a:t>Why are we doing this?</a:t>
          </a:r>
        </a:p>
      </dgm:t>
    </dgm:pt>
    <dgm:pt modelId="{1CF4CCF7-8746-4FB0-B834-1C718DAE4498}" type="parTrans" cxnId="{BD752E3F-598F-4A1F-B9D4-151777A611A3}">
      <dgm:prSet/>
      <dgm:spPr/>
      <dgm:t>
        <a:bodyPr/>
        <a:lstStyle/>
        <a:p>
          <a:endParaRPr lang="de-DE"/>
        </a:p>
      </dgm:t>
    </dgm:pt>
    <dgm:pt modelId="{64DF6604-FE8F-4CE6-98D6-CD1433B32B3E}" type="sibTrans" cxnId="{BD752E3F-598F-4A1F-B9D4-151777A611A3}">
      <dgm:prSet/>
      <dgm:spPr/>
      <dgm:t>
        <a:bodyPr/>
        <a:lstStyle/>
        <a:p>
          <a:endParaRPr lang="de-DE"/>
        </a:p>
      </dgm:t>
    </dgm:pt>
    <dgm:pt modelId="{52A3253F-E323-4F86-A3C0-8E15A5CDB5B0}">
      <dgm:prSet phldrT="[Text]"/>
      <dgm:spPr/>
      <dgm:t>
        <a:bodyPr/>
        <a:lstStyle/>
        <a:p>
          <a:r>
            <a:rPr lang="de-DE" dirty="0"/>
            <a:t>For whom are we doing it?</a:t>
          </a:r>
        </a:p>
      </dgm:t>
    </dgm:pt>
    <dgm:pt modelId="{3EBAA380-D1AA-46B7-BDF4-D03832A4D662}" type="parTrans" cxnId="{F5B7DC23-71E7-4434-900F-76EFF68D06FA}">
      <dgm:prSet/>
      <dgm:spPr/>
      <dgm:t>
        <a:bodyPr/>
        <a:lstStyle/>
        <a:p>
          <a:endParaRPr lang="de-DE"/>
        </a:p>
      </dgm:t>
    </dgm:pt>
    <dgm:pt modelId="{543C479D-FDEA-4D0F-BA74-C2000F2B5878}" type="sibTrans" cxnId="{F5B7DC23-71E7-4434-900F-76EFF68D06FA}">
      <dgm:prSet/>
      <dgm:spPr/>
      <dgm:t>
        <a:bodyPr/>
        <a:lstStyle/>
        <a:p>
          <a:endParaRPr lang="de-DE"/>
        </a:p>
      </dgm:t>
    </dgm:pt>
    <dgm:pt modelId="{2705931C-A992-424A-ABFF-E1C408860DCE}" type="pres">
      <dgm:prSet presAssocID="{1CFE5E79-E28A-4536-BA35-2D126252E7F6}" presName="Name0" presStyleCnt="0">
        <dgm:presLayoutVars>
          <dgm:dir/>
          <dgm:animLvl val="lvl"/>
          <dgm:resizeHandles val="exact"/>
        </dgm:presLayoutVars>
      </dgm:prSet>
      <dgm:spPr/>
    </dgm:pt>
    <dgm:pt modelId="{958EC4E8-E5DE-4351-84F1-B011A87DA5F0}" type="pres">
      <dgm:prSet presAssocID="{1CFE5E79-E28A-4536-BA35-2D126252E7F6}" presName="dummy" presStyleCnt="0"/>
      <dgm:spPr/>
    </dgm:pt>
    <dgm:pt modelId="{C47783F8-9CF2-4205-97CF-999972FFB216}" type="pres">
      <dgm:prSet presAssocID="{1CFE5E79-E28A-4536-BA35-2D126252E7F6}" presName="linH" presStyleCnt="0"/>
      <dgm:spPr/>
    </dgm:pt>
    <dgm:pt modelId="{67639DCB-90D1-4562-B879-7B424174ACC6}" type="pres">
      <dgm:prSet presAssocID="{1CFE5E79-E28A-4536-BA35-2D126252E7F6}" presName="padding1" presStyleCnt="0"/>
      <dgm:spPr/>
    </dgm:pt>
    <dgm:pt modelId="{931F3AC8-FE64-4C26-A884-61D6D30DDA86}" type="pres">
      <dgm:prSet presAssocID="{0C5CEAAE-3052-4579-95DE-C434BE3E03FD}" presName="linV" presStyleCnt="0"/>
      <dgm:spPr/>
    </dgm:pt>
    <dgm:pt modelId="{291CDDB8-AB84-45D9-8BDA-A0D6341C90E3}" type="pres">
      <dgm:prSet presAssocID="{0C5CEAAE-3052-4579-95DE-C434BE3E03FD}" presName="spVertical1" presStyleCnt="0"/>
      <dgm:spPr/>
    </dgm:pt>
    <dgm:pt modelId="{2DF269A4-FC63-47D4-BD0C-2970AFDAD9AB}" type="pres">
      <dgm:prSet presAssocID="{0C5CEAAE-3052-4579-95DE-C434BE3E03FD}" presName="parTx" presStyleLbl="revTx" presStyleIdx="0" presStyleCnt="3">
        <dgm:presLayoutVars>
          <dgm:chMax val="0"/>
          <dgm:chPref val="0"/>
          <dgm:bulletEnabled val="1"/>
        </dgm:presLayoutVars>
      </dgm:prSet>
      <dgm:spPr/>
    </dgm:pt>
    <dgm:pt modelId="{15F82BEA-8487-4023-A54B-5ACB9AC55E7B}" type="pres">
      <dgm:prSet presAssocID="{0C5CEAAE-3052-4579-95DE-C434BE3E03FD}" presName="spVertical2" presStyleCnt="0"/>
      <dgm:spPr/>
    </dgm:pt>
    <dgm:pt modelId="{2A9B89AE-9AED-44BE-A408-1758746BED9B}" type="pres">
      <dgm:prSet presAssocID="{0C5CEAAE-3052-4579-95DE-C434BE3E03FD}" presName="spVertical3" presStyleCnt="0"/>
      <dgm:spPr/>
    </dgm:pt>
    <dgm:pt modelId="{B023B9AE-0F5B-4DAB-BCE1-B24EB47B794B}" type="pres">
      <dgm:prSet presAssocID="{DA1EF576-00FD-462F-AABB-C30AE40CE13F}" presName="space" presStyleCnt="0"/>
      <dgm:spPr/>
    </dgm:pt>
    <dgm:pt modelId="{6F413807-15E7-4F31-B1FD-220DDE9A19BF}" type="pres">
      <dgm:prSet presAssocID="{6310BC64-CA11-44EB-A699-98557ACE558C}" presName="linV" presStyleCnt="0"/>
      <dgm:spPr/>
    </dgm:pt>
    <dgm:pt modelId="{49EDC394-4CB5-41D2-BB26-6AD9DFD9F464}" type="pres">
      <dgm:prSet presAssocID="{6310BC64-CA11-44EB-A699-98557ACE558C}" presName="spVertical1" presStyleCnt="0"/>
      <dgm:spPr/>
    </dgm:pt>
    <dgm:pt modelId="{9B17BDC9-5AAF-4F2E-A92E-8C98F45E1046}" type="pres">
      <dgm:prSet presAssocID="{6310BC64-CA11-44EB-A699-98557ACE558C}" presName="parTx" presStyleLbl="revTx" presStyleIdx="1" presStyleCnt="3">
        <dgm:presLayoutVars>
          <dgm:chMax val="0"/>
          <dgm:chPref val="0"/>
          <dgm:bulletEnabled val="1"/>
        </dgm:presLayoutVars>
      </dgm:prSet>
      <dgm:spPr/>
    </dgm:pt>
    <dgm:pt modelId="{F76AFA12-B651-41F3-8D79-FCC34E0AAD93}" type="pres">
      <dgm:prSet presAssocID="{6310BC64-CA11-44EB-A699-98557ACE558C}" presName="spVertical2" presStyleCnt="0"/>
      <dgm:spPr/>
    </dgm:pt>
    <dgm:pt modelId="{7444AFD4-78A1-46E7-B8F4-3E2F9F2ADB00}" type="pres">
      <dgm:prSet presAssocID="{6310BC64-CA11-44EB-A699-98557ACE558C}" presName="spVertical3" presStyleCnt="0"/>
      <dgm:spPr/>
    </dgm:pt>
    <dgm:pt modelId="{199BA0A5-9C10-4EA9-B62C-EE00183034BD}" type="pres">
      <dgm:prSet presAssocID="{64DF6604-FE8F-4CE6-98D6-CD1433B32B3E}" presName="space" presStyleCnt="0"/>
      <dgm:spPr/>
    </dgm:pt>
    <dgm:pt modelId="{543FE8C7-A6DF-458B-BD0A-8D717359343F}" type="pres">
      <dgm:prSet presAssocID="{52A3253F-E323-4F86-A3C0-8E15A5CDB5B0}" presName="linV" presStyleCnt="0"/>
      <dgm:spPr/>
    </dgm:pt>
    <dgm:pt modelId="{6FB6B9E8-F22F-473F-ACF7-E61739C2B5B4}" type="pres">
      <dgm:prSet presAssocID="{52A3253F-E323-4F86-A3C0-8E15A5CDB5B0}" presName="spVertical1" presStyleCnt="0"/>
      <dgm:spPr/>
    </dgm:pt>
    <dgm:pt modelId="{E7E08B41-0570-44FF-A624-612571195DC6}" type="pres">
      <dgm:prSet presAssocID="{52A3253F-E323-4F86-A3C0-8E15A5CDB5B0}" presName="parTx" presStyleLbl="revTx" presStyleIdx="2" presStyleCnt="3">
        <dgm:presLayoutVars>
          <dgm:chMax val="0"/>
          <dgm:chPref val="0"/>
          <dgm:bulletEnabled val="1"/>
        </dgm:presLayoutVars>
      </dgm:prSet>
      <dgm:spPr/>
    </dgm:pt>
    <dgm:pt modelId="{006B3458-6380-425D-BC95-F79350E82348}" type="pres">
      <dgm:prSet presAssocID="{52A3253F-E323-4F86-A3C0-8E15A5CDB5B0}" presName="spVertical2" presStyleCnt="0"/>
      <dgm:spPr/>
    </dgm:pt>
    <dgm:pt modelId="{8C24BD0D-41D8-4E50-91D6-6564904F66AB}" type="pres">
      <dgm:prSet presAssocID="{52A3253F-E323-4F86-A3C0-8E15A5CDB5B0}" presName="spVertical3" presStyleCnt="0"/>
      <dgm:spPr/>
    </dgm:pt>
    <dgm:pt modelId="{A56AAE0E-4C9D-4151-BC55-B43CC7EE7D01}" type="pres">
      <dgm:prSet presAssocID="{1CFE5E79-E28A-4536-BA35-2D126252E7F6}" presName="padding2" presStyleCnt="0"/>
      <dgm:spPr/>
    </dgm:pt>
    <dgm:pt modelId="{C84E42D6-72E1-4058-985B-F14CF0F1A1D0}" type="pres">
      <dgm:prSet presAssocID="{1CFE5E79-E28A-4536-BA35-2D126252E7F6}" presName="negArrow" presStyleCnt="0"/>
      <dgm:spPr/>
    </dgm:pt>
    <dgm:pt modelId="{0CD9A220-FCC6-4653-ADE9-75DECF670126}" type="pres">
      <dgm:prSet presAssocID="{1CFE5E79-E28A-4536-BA35-2D126252E7F6}" presName="backgroundArrow" presStyleLbl="node1" presStyleIdx="0" presStyleCnt="1"/>
      <dgm:spPr/>
    </dgm:pt>
  </dgm:ptLst>
  <dgm:cxnLst>
    <dgm:cxn modelId="{CA0C5714-F3D1-4D40-8E36-777E7912D36F}" type="presOf" srcId="{52A3253F-E323-4F86-A3C0-8E15A5CDB5B0}" destId="{E7E08B41-0570-44FF-A624-612571195DC6}" srcOrd="0" destOrd="0" presId="urn:microsoft.com/office/officeart/2005/8/layout/hProcess3"/>
    <dgm:cxn modelId="{F5B7DC23-71E7-4434-900F-76EFF68D06FA}" srcId="{1CFE5E79-E28A-4536-BA35-2D126252E7F6}" destId="{52A3253F-E323-4F86-A3C0-8E15A5CDB5B0}" srcOrd="2" destOrd="0" parTransId="{3EBAA380-D1AA-46B7-BDF4-D03832A4D662}" sibTransId="{543C479D-FDEA-4D0F-BA74-C2000F2B5878}"/>
    <dgm:cxn modelId="{BD752E3F-598F-4A1F-B9D4-151777A611A3}" srcId="{1CFE5E79-E28A-4536-BA35-2D126252E7F6}" destId="{6310BC64-CA11-44EB-A699-98557ACE558C}" srcOrd="1" destOrd="0" parTransId="{1CF4CCF7-8746-4FB0-B834-1C718DAE4498}" sibTransId="{64DF6604-FE8F-4CE6-98D6-CD1433B32B3E}"/>
    <dgm:cxn modelId="{E3FB164A-154F-4628-8ED1-9F6551097BD1}" type="presOf" srcId="{1CFE5E79-E28A-4536-BA35-2D126252E7F6}" destId="{2705931C-A992-424A-ABFF-E1C408860DCE}" srcOrd="0" destOrd="0" presId="urn:microsoft.com/office/officeart/2005/8/layout/hProcess3"/>
    <dgm:cxn modelId="{98D2EC81-ECB2-49A8-8038-D35313F9790F}" type="presOf" srcId="{6310BC64-CA11-44EB-A699-98557ACE558C}" destId="{9B17BDC9-5AAF-4F2E-A92E-8C98F45E1046}" srcOrd="0" destOrd="0" presId="urn:microsoft.com/office/officeart/2005/8/layout/hProcess3"/>
    <dgm:cxn modelId="{2C3AF391-7FC7-4C18-98AB-C667AD90CB6A}" type="presOf" srcId="{0C5CEAAE-3052-4579-95DE-C434BE3E03FD}" destId="{2DF269A4-FC63-47D4-BD0C-2970AFDAD9AB}" srcOrd="0" destOrd="0" presId="urn:microsoft.com/office/officeart/2005/8/layout/hProcess3"/>
    <dgm:cxn modelId="{4745E996-F6CB-4863-802B-A27606DE335A}" srcId="{1CFE5E79-E28A-4536-BA35-2D126252E7F6}" destId="{0C5CEAAE-3052-4579-95DE-C434BE3E03FD}" srcOrd="0" destOrd="0" parTransId="{8DA16136-3117-435D-B73F-BF23439B7C4B}" sibTransId="{DA1EF576-00FD-462F-AABB-C30AE40CE13F}"/>
    <dgm:cxn modelId="{7801686D-A459-4E4E-ABE1-14B3EB260CE1}" type="presParOf" srcId="{2705931C-A992-424A-ABFF-E1C408860DCE}" destId="{958EC4E8-E5DE-4351-84F1-B011A87DA5F0}" srcOrd="0" destOrd="0" presId="urn:microsoft.com/office/officeart/2005/8/layout/hProcess3"/>
    <dgm:cxn modelId="{9A7F4D64-C083-4A1C-85CE-F32A8B3143EE}" type="presParOf" srcId="{2705931C-A992-424A-ABFF-E1C408860DCE}" destId="{C47783F8-9CF2-4205-97CF-999972FFB216}" srcOrd="1" destOrd="0" presId="urn:microsoft.com/office/officeart/2005/8/layout/hProcess3"/>
    <dgm:cxn modelId="{8F2EA75A-DC8A-4BD8-A430-5A59C2DBF203}" type="presParOf" srcId="{C47783F8-9CF2-4205-97CF-999972FFB216}" destId="{67639DCB-90D1-4562-B879-7B424174ACC6}" srcOrd="0" destOrd="0" presId="urn:microsoft.com/office/officeart/2005/8/layout/hProcess3"/>
    <dgm:cxn modelId="{C317784A-89CF-4725-961D-1366BCC180B5}" type="presParOf" srcId="{C47783F8-9CF2-4205-97CF-999972FFB216}" destId="{931F3AC8-FE64-4C26-A884-61D6D30DDA86}" srcOrd="1" destOrd="0" presId="urn:microsoft.com/office/officeart/2005/8/layout/hProcess3"/>
    <dgm:cxn modelId="{2B6F9202-45EE-430D-8B58-B1FF696AE1D8}" type="presParOf" srcId="{931F3AC8-FE64-4C26-A884-61D6D30DDA86}" destId="{291CDDB8-AB84-45D9-8BDA-A0D6341C90E3}" srcOrd="0" destOrd="0" presId="urn:microsoft.com/office/officeart/2005/8/layout/hProcess3"/>
    <dgm:cxn modelId="{B5B87EAA-D6CA-4DD2-8599-41E920A1DB3B}" type="presParOf" srcId="{931F3AC8-FE64-4C26-A884-61D6D30DDA86}" destId="{2DF269A4-FC63-47D4-BD0C-2970AFDAD9AB}" srcOrd="1" destOrd="0" presId="urn:microsoft.com/office/officeart/2005/8/layout/hProcess3"/>
    <dgm:cxn modelId="{BDFBC13D-1445-4566-AE0C-A7F0DA5B1FCA}" type="presParOf" srcId="{931F3AC8-FE64-4C26-A884-61D6D30DDA86}" destId="{15F82BEA-8487-4023-A54B-5ACB9AC55E7B}" srcOrd="2" destOrd="0" presId="urn:microsoft.com/office/officeart/2005/8/layout/hProcess3"/>
    <dgm:cxn modelId="{46FA3A12-E2DE-4543-BD0F-5A54497B8869}" type="presParOf" srcId="{931F3AC8-FE64-4C26-A884-61D6D30DDA86}" destId="{2A9B89AE-9AED-44BE-A408-1758746BED9B}" srcOrd="3" destOrd="0" presId="urn:microsoft.com/office/officeart/2005/8/layout/hProcess3"/>
    <dgm:cxn modelId="{147F5FEA-26CA-4624-8DA6-6A675031514D}" type="presParOf" srcId="{C47783F8-9CF2-4205-97CF-999972FFB216}" destId="{B023B9AE-0F5B-4DAB-BCE1-B24EB47B794B}" srcOrd="2" destOrd="0" presId="urn:microsoft.com/office/officeart/2005/8/layout/hProcess3"/>
    <dgm:cxn modelId="{A95427CE-E4B6-40DF-9D18-EB2E65E99CE2}" type="presParOf" srcId="{C47783F8-9CF2-4205-97CF-999972FFB216}" destId="{6F413807-15E7-4F31-B1FD-220DDE9A19BF}" srcOrd="3" destOrd="0" presId="urn:microsoft.com/office/officeart/2005/8/layout/hProcess3"/>
    <dgm:cxn modelId="{A61A1795-923F-449F-839D-26FB2F2F36D1}" type="presParOf" srcId="{6F413807-15E7-4F31-B1FD-220DDE9A19BF}" destId="{49EDC394-4CB5-41D2-BB26-6AD9DFD9F464}" srcOrd="0" destOrd="0" presId="urn:microsoft.com/office/officeart/2005/8/layout/hProcess3"/>
    <dgm:cxn modelId="{AB9B1DD8-C583-4203-8DB8-2237A1D391BD}" type="presParOf" srcId="{6F413807-15E7-4F31-B1FD-220DDE9A19BF}" destId="{9B17BDC9-5AAF-4F2E-A92E-8C98F45E1046}" srcOrd="1" destOrd="0" presId="urn:microsoft.com/office/officeart/2005/8/layout/hProcess3"/>
    <dgm:cxn modelId="{A5CC8082-E725-4D69-B92C-2C996A71F266}" type="presParOf" srcId="{6F413807-15E7-4F31-B1FD-220DDE9A19BF}" destId="{F76AFA12-B651-41F3-8D79-FCC34E0AAD93}" srcOrd="2" destOrd="0" presId="urn:microsoft.com/office/officeart/2005/8/layout/hProcess3"/>
    <dgm:cxn modelId="{13DA6ED3-7DDA-4C5D-876C-E48567B77AA4}" type="presParOf" srcId="{6F413807-15E7-4F31-B1FD-220DDE9A19BF}" destId="{7444AFD4-78A1-46E7-B8F4-3E2F9F2ADB00}" srcOrd="3" destOrd="0" presId="urn:microsoft.com/office/officeart/2005/8/layout/hProcess3"/>
    <dgm:cxn modelId="{7239672B-A0F9-404D-A3E9-C52595E74106}" type="presParOf" srcId="{C47783F8-9CF2-4205-97CF-999972FFB216}" destId="{199BA0A5-9C10-4EA9-B62C-EE00183034BD}" srcOrd="4" destOrd="0" presId="urn:microsoft.com/office/officeart/2005/8/layout/hProcess3"/>
    <dgm:cxn modelId="{A78F27C2-1BB1-4791-AD6F-F37AF97E7085}" type="presParOf" srcId="{C47783F8-9CF2-4205-97CF-999972FFB216}" destId="{543FE8C7-A6DF-458B-BD0A-8D717359343F}" srcOrd="5" destOrd="0" presId="urn:microsoft.com/office/officeart/2005/8/layout/hProcess3"/>
    <dgm:cxn modelId="{45D50438-D3BD-4A16-BFEF-16539EB51617}" type="presParOf" srcId="{543FE8C7-A6DF-458B-BD0A-8D717359343F}" destId="{6FB6B9E8-F22F-473F-ACF7-E61739C2B5B4}" srcOrd="0" destOrd="0" presId="urn:microsoft.com/office/officeart/2005/8/layout/hProcess3"/>
    <dgm:cxn modelId="{18EAD598-6C27-489D-A1C3-32A54A3EB663}" type="presParOf" srcId="{543FE8C7-A6DF-458B-BD0A-8D717359343F}" destId="{E7E08B41-0570-44FF-A624-612571195DC6}" srcOrd="1" destOrd="0" presId="urn:microsoft.com/office/officeart/2005/8/layout/hProcess3"/>
    <dgm:cxn modelId="{9CD80A89-0745-407C-A408-9F1005183061}" type="presParOf" srcId="{543FE8C7-A6DF-458B-BD0A-8D717359343F}" destId="{006B3458-6380-425D-BC95-F79350E82348}" srcOrd="2" destOrd="0" presId="urn:microsoft.com/office/officeart/2005/8/layout/hProcess3"/>
    <dgm:cxn modelId="{0FB6558F-972D-4339-9392-F07ACD574551}" type="presParOf" srcId="{543FE8C7-A6DF-458B-BD0A-8D717359343F}" destId="{8C24BD0D-41D8-4E50-91D6-6564904F66AB}" srcOrd="3" destOrd="0" presId="urn:microsoft.com/office/officeart/2005/8/layout/hProcess3"/>
    <dgm:cxn modelId="{83864BEB-6C4A-40C4-925C-A658B46B3ECA}" type="presParOf" srcId="{C47783F8-9CF2-4205-97CF-999972FFB216}" destId="{A56AAE0E-4C9D-4151-BC55-B43CC7EE7D01}" srcOrd="6" destOrd="0" presId="urn:microsoft.com/office/officeart/2005/8/layout/hProcess3"/>
    <dgm:cxn modelId="{E33E25B2-0FB5-4C9A-A083-FDFBA78AD99F}" type="presParOf" srcId="{C47783F8-9CF2-4205-97CF-999972FFB216}" destId="{C84E42D6-72E1-4058-985B-F14CF0F1A1D0}" srcOrd="7" destOrd="0" presId="urn:microsoft.com/office/officeart/2005/8/layout/hProcess3"/>
    <dgm:cxn modelId="{C87ACAB2-9178-492B-B839-F6749300BB94}" type="presParOf" srcId="{C47783F8-9CF2-4205-97CF-999972FFB216}" destId="{0CD9A220-FCC6-4653-ADE9-75DECF670126}"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D8041-E1F5-4FD9-A531-1215E982F5E2}" type="doc">
      <dgm:prSet loTypeId="urn:microsoft.com/office/officeart/2005/8/layout/hProcess3" loCatId="process" qsTypeId="urn:microsoft.com/office/officeart/2005/8/quickstyle/simple1" qsCatId="simple" csTypeId="urn:microsoft.com/office/officeart/2005/8/colors/accent1_2" csCatId="accent1" phldr="1"/>
      <dgm:spPr/>
    </dgm:pt>
    <dgm:pt modelId="{FAAE2CBB-BF58-4AD3-84D9-1476B0076B3C}">
      <dgm:prSet phldrT="[Text]"/>
      <dgm:spPr/>
      <dgm:t>
        <a:bodyPr/>
        <a:lstStyle/>
        <a:p>
          <a:r>
            <a:rPr lang="de-DE" dirty="0"/>
            <a:t>What is our goal?</a:t>
          </a:r>
        </a:p>
      </dgm:t>
    </dgm:pt>
    <dgm:pt modelId="{733B5465-6085-44E6-9CF0-814338E698C9}" type="parTrans" cxnId="{9221A194-FD7E-497D-B526-B4E8BCC5A208}">
      <dgm:prSet/>
      <dgm:spPr/>
      <dgm:t>
        <a:bodyPr/>
        <a:lstStyle/>
        <a:p>
          <a:endParaRPr lang="de-DE"/>
        </a:p>
      </dgm:t>
    </dgm:pt>
    <dgm:pt modelId="{3528A749-AC6F-4245-B8AC-7EB19C3C9460}" type="sibTrans" cxnId="{9221A194-FD7E-497D-B526-B4E8BCC5A208}">
      <dgm:prSet/>
      <dgm:spPr/>
      <dgm:t>
        <a:bodyPr/>
        <a:lstStyle/>
        <a:p>
          <a:endParaRPr lang="de-DE"/>
        </a:p>
      </dgm:t>
    </dgm:pt>
    <dgm:pt modelId="{FF9AA070-76AA-4673-878E-B20630E1E488}">
      <dgm:prSet phldrT="[Text]"/>
      <dgm:spPr/>
      <dgm:t>
        <a:bodyPr/>
        <a:lstStyle/>
        <a:p>
          <a:r>
            <a:rPr lang="de-DE" dirty="0"/>
            <a:t>When will we achieve this goal?</a:t>
          </a:r>
        </a:p>
      </dgm:t>
    </dgm:pt>
    <dgm:pt modelId="{DDE56F7A-F47C-4435-8AE8-24443BF66200}" type="parTrans" cxnId="{D4FBD01A-2054-4216-81B0-F963041D4A91}">
      <dgm:prSet/>
      <dgm:spPr/>
      <dgm:t>
        <a:bodyPr/>
        <a:lstStyle/>
        <a:p>
          <a:endParaRPr lang="de-DE"/>
        </a:p>
      </dgm:t>
    </dgm:pt>
    <dgm:pt modelId="{BD20C33A-C87D-4885-A622-433FD2DF72E6}" type="sibTrans" cxnId="{D4FBD01A-2054-4216-81B0-F963041D4A91}">
      <dgm:prSet/>
      <dgm:spPr/>
      <dgm:t>
        <a:bodyPr/>
        <a:lstStyle/>
        <a:p>
          <a:endParaRPr lang="de-DE"/>
        </a:p>
      </dgm:t>
    </dgm:pt>
    <dgm:pt modelId="{482F2279-EC21-473D-BF24-F03330CFC677}">
      <dgm:prSet phldrT="[Text]"/>
      <dgm:spPr/>
      <dgm:t>
        <a:bodyPr/>
        <a:lstStyle/>
        <a:p>
          <a:r>
            <a:rPr lang="de-DE" dirty="0"/>
            <a:t>How do we want to achieve this goal?</a:t>
          </a:r>
        </a:p>
      </dgm:t>
    </dgm:pt>
    <dgm:pt modelId="{A3EBD9B2-2BEE-41DD-8168-D8A4371464AD}" type="parTrans" cxnId="{E64087C1-0C99-4DC1-9650-5AB9A4A3533B}">
      <dgm:prSet/>
      <dgm:spPr/>
      <dgm:t>
        <a:bodyPr/>
        <a:lstStyle/>
        <a:p>
          <a:endParaRPr lang="de-DE"/>
        </a:p>
      </dgm:t>
    </dgm:pt>
    <dgm:pt modelId="{C3F212B7-9C26-4CD6-A593-259AB476E071}" type="sibTrans" cxnId="{E64087C1-0C99-4DC1-9650-5AB9A4A3533B}">
      <dgm:prSet/>
      <dgm:spPr/>
      <dgm:t>
        <a:bodyPr/>
        <a:lstStyle/>
        <a:p>
          <a:endParaRPr lang="de-DE"/>
        </a:p>
      </dgm:t>
    </dgm:pt>
    <dgm:pt modelId="{50115BB1-0973-43B4-B6EC-8734979BD548}" type="pres">
      <dgm:prSet presAssocID="{10CD8041-E1F5-4FD9-A531-1215E982F5E2}" presName="Name0" presStyleCnt="0">
        <dgm:presLayoutVars>
          <dgm:dir/>
          <dgm:animLvl val="lvl"/>
          <dgm:resizeHandles val="exact"/>
        </dgm:presLayoutVars>
      </dgm:prSet>
      <dgm:spPr/>
    </dgm:pt>
    <dgm:pt modelId="{BC54F0D6-8EB9-40C8-8C12-A252BC977359}" type="pres">
      <dgm:prSet presAssocID="{10CD8041-E1F5-4FD9-A531-1215E982F5E2}" presName="dummy" presStyleCnt="0"/>
      <dgm:spPr/>
    </dgm:pt>
    <dgm:pt modelId="{26C68810-4BB7-4D9A-AF6B-A5F7EFDFF2F2}" type="pres">
      <dgm:prSet presAssocID="{10CD8041-E1F5-4FD9-A531-1215E982F5E2}" presName="linH" presStyleCnt="0"/>
      <dgm:spPr/>
    </dgm:pt>
    <dgm:pt modelId="{21FB5CA6-EB55-4F60-8072-8266B3AEEFFA}" type="pres">
      <dgm:prSet presAssocID="{10CD8041-E1F5-4FD9-A531-1215E982F5E2}" presName="padding1" presStyleCnt="0"/>
      <dgm:spPr/>
    </dgm:pt>
    <dgm:pt modelId="{58E1DDDA-6D6F-4E16-BD02-76D89BC6CFC1}" type="pres">
      <dgm:prSet presAssocID="{FAAE2CBB-BF58-4AD3-84D9-1476B0076B3C}" presName="linV" presStyleCnt="0"/>
      <dgm:spPr/>
    </dgm:pt>
    <dgm:pt modelId="{03AD6646-63BB-42BF-99DB-29A0E5B9BFB3}" type="pres">
      <dgm:prSet presAssocID="{FAAE2CBB-BF58-4AD3-84D9-1476B0076B3C}" presName="spVertical1" presStyleCnt="0"/>
      <dgm:spPr/>
    </dgm:pt>
    <dgm:pt modelId="{B8758637-BAC2-42E7-9F6F-95EEC65B5004}" type="pres">
      <dgm:prSet presAssocID="{FAAE2CBB-BF58-4AD3-84D9-1476B0076B3C}" presName="parTx" presStyleLbl="revTx" presStyleIdx="0" presStyleCnt="3">
        <dgm:presLayoutVars>
          <dgm:chMax val="0"/>
          <dgm:chPref val="0"/>
          <dgm:bulletEnabled val="1"/>
        </dgm:presLayoutVars>
      </dgm:prSet>
      <dgm:spPr/>
    </dgm:pt>
    <dgm:pt modelId="{EA761084-EEE2-425A-B69B-3B2A289BAEDF}" type="pres">
      <dgm:prSet presAssocID="{FAAE2CBB-BF58-4AD3-84D9-1476B0076B3C}" presName="spVertical2" presStyleCnt="0"/>
      <dgm:spPr/>
    </dgm:pt>
    <dgm:pt modelId="{98AC92E9-D55C-4202-B77E-165BF0801A70}" type="pres">
      <dgm:prSet presAssocID="{FAAE2CBB-BF58-4AD3-84D9-1476B0076B3C}" presName="spVertical3" presStyleCnt="0"/>
      <dgm:spPr/>
    </dgm:pt>
    <dgm:pt modelId="{E3A081EF-506F-45FF-B079-BD86A3B2725B}" type="pres">
      <dgm:prSet presAssocID="{3528A749-AC6F-4245-B8AC-7EB19C3C9460}" presName="space" presStyleCnt="0"/>
      <dgm:spPr/>
    </dgm:pt>
    <dgm:pt modelId="{1980C498-555E-464F-8364-7855A25C0D71}" type="pres">
      <dgm:prSet presAssocID="{FF9AA070-76AA-4673-878E-B20630E1E488}" presName="linV" presStyleCnt="0"/>
      <dgm:spPr/>
    </dgm:pt>
    <dgm:pt modelId="{CDA9BBBA-B601-46DF-81F8-61DF472D4378}" type="pres">
      <dgm:prSet presAssocID="{FF9AA070-76AA-4673-878E-B20630E1E488}" presName="spVertical1" presStyleCnt="0"/>
      <dgm:spPr/>
    </dgm:pt>
    <dgm:pt modelId="{707DF582-223C-4A17-8045-AF5215BFB9C6}" type="pres">
      <dgm:prSet presAssocID="{FF9AA070-76AA-4673-878E-B20630E1E488}" presName="parTx" presStyleLbl="revTx" presStyleIdx="1" presStyleCnt="3">
        <dgm:presLayoutVars>
          <dgm:chMax val="0"/>
          <dgm:chPref val="0"/>
          <dgm:bulletEnabled val="1"/>
        </dgm:presLayoutVars>
      </dgm:prSet>
      <dgm:spPr/>
    </dgm:pt>
    <dgm:pt modelId="{31A7CBC1-4EBA-4EDE-92C5-CA6E68E90811}" type="pres">
      <dgm:prSet presAssocID="{FF9AA070-76AA-4673-878E-B20630E1E488}" presName="spVertical2" presStyleCnt="0"/>
      <dgm:spPr/>
    </dgm:pt>
    <dgm:pt modelId="{28ED70A4-D925-4AD4-B17B-0038316B0B30}" type="pres">
      <dgm:prSet presAssocID="{FF9AA070-76AA-4673-878E-B20630E1E488}" presName="spVertical3" presStyleCnt="0"/>
      <dgm:spPr/>
    </dgm:pt>
    <dgm:pt modelId="{FD1B51A1-9C9C-4C84-A3D8-005332D27615}" type="pres">
      <dgm:prSet presAssocID="{BD20C33A-C87D-4885-A622-433FD2DF72E6}" presName="space" presStyleCnt="0"/>
      <dgm:spPr/>
    </dgm:pt>
    <dgm:pt modelId="{20ACB56C-AB03-4BF0-9936-CFB6E5C40D46}" type="pres">
      <dgm:prSet presAssocID="{482F2279-EC21-473D-BF24-F03330CFC677}" presName="linV" presStyleCnt="0"/>
      <dgm:spPr/>
    </dgm:pt>
    <dgm:pt modelId="{49799B5E-188C-42E6-807A-FB7A3A68FAA1}" type="pres">
      <dgm:prSet presAssocID="{482F2279-EC21-473D-BF24-F03330CFC677}" presName="spVertical1" presStyleCnt="0"/>
      <dgm:spPr/>
    </dgm:pt>
    <dgm:pt modelId="{1DD3C892-7717-4239-8536-5204DA485AAC}" type="pres">
      <dgm:prSet presAssocID="{482F2279-EC21-473D-BF24-F03330CFC677}" presName="parTx" presStyleLbl="revTx" presStyleIdx="2" presStyleCnt="3">
        <dgm:presLayoutVars>
          <dgm:chMax val="0"/>
          <dgm:chPref val="0"/>
          <dgm:bulletEnabled val="1"/>
        </dgm:presLayoutVars>
      </dgm:prSet>
      <dgm:spPr/>
    </dgm:pt>
    <dgm:pt modelId="{F69F4F3A-58C4-4850-AC43-96217694FDA9}" type="pres">
      <dgm:prSet presAssocID="{482F2279-EC21-473D-BF24-F03330CFC677}" presName="spVertical2" presStyleCnt="0"/>
      <dgm:spPr/>
    </dgm:pt>
    <dgm:pt modelId="{90B91B48-91E4-4C06-95BC-A437A5E23523}" type="pres">
      <dgm:prSet presAssocID="{482F2279-EC21-473D-BF24-F03330CFC677}" presName="spVertical3" presStyleCnt="0"/>
      <dgm:spPr/>
    </dgm:pt>
    <dgm:pt modelId="{83810751-A0E5-4864-9068-1807B4102701}" type="pres">
      <dgm:prSet presAssocID="{10CD8041-E1F5-4FD9-A531-1215E982F5E2}" presName="padding2" presStyleCnt="0"/>
      <dgm:spPr/>
    </dgm:pt>
    <dgm:pt modelId="{623F2C85-690D-41D5-921F-98C63E2344D0}" type="pres">
      <dgm:prSet presAssocID="{10CD8041-E1F5-4FD9-A531-1215E982F5E2}" presName="negArrow" presStyleCnt="0"/>
      <dgm:spPr/>
    </dgm:pt>
    <dgm:pt modelId="{AF958E6E-469D-4645-80C9-AC171E998303}" type="pres">
      <dgm:prSet presAssocID="{10CD8041-E1F5-4FD9-A531-1215E982F5E2}" presName="backgroundArrow" presStyleLbl="node1" presStyleIdx="0" presStyleCnt="1" custLinFactNeighborX="2450" custLinFactNeighborY="424"/>
      <dgm:spPr/>
    </dgm:pt>
  </dgm:ptLst>
  <dgm:cxnLst>
    <dgm:cxn modelId="{D4FBD01A-2054-4216-81B0-F963041D4A91}" srcId="{10CD8041-E1F5-4FD9-A531-1215E982F5E2}" destId="{FF9AA070-76AA-4673-878E-B20630E1E488}" srcOrd="1" destOrd="0" parTransId="{DDE56F7A-F47C-4435-8AE8-24443BF66200}" sibTransId="{BD20C33A-C87D-4885-A622-433FD2DF72E6}"/>
    <dgm:cxn modelId="{2FF18F58-044C-4066-9959-3163EE21E97E}" type="presOf" srcId="{FAAE2CBB-BF58-4AD3-84D9-1476B0076B3C}" destId="{B8758637-BAC2-42E7-9F6F-95EEC65B5004}" srcOrd="0" destOrd="0" presId="urn:microsoft.com/office/officeart/2005/8/layout/hProcess3"/>
    <dgm:cxn modelId="{F0BA158B-E626-4E37-9EE3-98E516BCC009}" type="presOf" srcId="{FF9AA070-76AA-4673-878E-B20630E1E488}" destId="{707DF582-223C-4A17-8045-AF5215BFB9C6}" srcOrd="0" destOrd="0" presId="urn:microsoft.com/office/officeart/2005/8/layout/hProcess3"/>
    <dgm:cxn modelId="{BD095B8E-2E2D-46C4-9F7D-0C4D43D1040B}" type="presOf" srcId="{482F2279-EC21-473D-BF24-F03330CFC677}" destId="{1DD3C892-7717-4239-8536-5204DA485AAC}" srcOrd="0" destOrd="0" presId="urn:microsoft.com/office/officeart/2005/8/layout/hProcess3"/>
    <dgm:cxn modelId="{9221A194-FD7E-497D-B526-B4E8BCC5A208}" srcId="{10CD8041-E1F5-4FD9-A531-1215E982F5E2}" destId="{FAAE2CBB-BF58-4AD3-84D9-1476B0076B3C}" srcOrd="0" destOrd="0" parTransId="{733B5465-6085-44E6-9CF0-814338E698C9}" sibTransId="{3528A749-AC6F-4245-B8AC-7EB19C3C9460}"/>
    <dgm:cxn modelId="{E64087C1-0C99-4DC1-9650-5AB9A4A3533B}" srcId="{10CD8041-E1F5-4FD9-A531-1215E982F5E2}" destId="{482F2279-EC21-473D-BF24-F03330CFC677}" srcOrd="2" destOrd="0" parTransId="{A3EBD9B2-2BEE-41DD-8168-D8A4371464AD}" sibTransId="{C3F212B7-9C26-4CD6-A593-259AB476E071}"/>
    <dgm:cxn modelId="{B9D3D7F2-5C4C-450D-B636-A01C8CD8226B}" type="presOf" srcId="{10CD8041-E1F5-4FD9-A531-1215E982F5E2}" destId="{50115BB1-0973-43B4-B6EC-8734979BD548}" srcOrd="0" destOrd="0" presId="urn:microsoft.com/office/officeart/2005/8/layout/hProcess3"/>
    <dgm:cxn modelId="{54BDDFE9-C413-4ED3-B2C5-20D30CBA3292}" type="presParOf" srcId="{50115BB1-0973-43B4-B6EC-8734979BD548}" destId="{BC54F0D6-8EB9-40C8-8C12-A252BC977359}" srcOrd="0" destOrd="0" presId="urn:microsoft.com/office/officeart/2005/8/layout/hProcess3"/>
    <dgm:cxn modelId="{E5DB2882-8D5C-47A2-AC29-D11A913A47B1}" type="presParOf" srcId="{50115BB1-0973-43B4-B6EC-8734979BD548}" destId="{26C68810-4BB7-4D9A-AF6B-A5F7EFDFF2F2}" srcOrd="1" destOrd="0" presId="urn:microsoft.com/office/officeart/2005/8/layout/hProcess3"/>
    <dgm:cxn modelId="{0510B2F4-A266-4CC3-A12E-F4BDBEB7C3EB}" type="presParOf" srcId="{26C68810-4BB7-4D9A-AF6B-A5F7EFDFF2F2}" destId="{21FB5CA6-EB55-4F60-8072-8266B3AEEFFA}" srcOrd="0" destOrd="0" presId="urn:microsoft.com/office/officeart/2005/8/layout/hProcess3"/>
    <dgm:cxn modelId="{01EDD564-FF21-4E3C-965B-68D93747D4E6}" type="presParOf" srcId="{26C68810-4BB7-4D9A-AF6B-A5F7EFDFF2F2}" destId="{58E1DDDA-6D6F-4E16-BD02-76D89BC6CFC1}" srcOrd="1" destOrd="0" presId="urn:microsoft.com/office/officeart/2005/8/layout/hProcess3"/>
    <dgm:cxn modelId="{C906F909-94F5-4A26-87B4-14862551F629}" type="presParOf" srcId="{58E1DDDA-6D6F-4E16-BD02-76D89BC6CFC1}" destId="{03AD6646-63BB-42BF-99DB-29A0E5B9BFB3}" srcOrd="0" destOrd="0" presId="urn:microsoft.com/office/officeart/2005/8/layout/hProcess3"/>
    <dgm:cxn modelId="{79316FA5-3A82-4655-8169-2699CBFDEE00}" type="presParOf" srcId="{58E1DDDA-6D6F-4E16-BD02-76D89BC6CFC1}" destId="{B8758637-BAC2-42E7-9F6F-95EEC65B5004}" srcOrd="1" destOrd="0" presId="urn:microsoft.com/office/officeart/2005/8/layout/hProcess3"/>
    <dgm:cxn modelId="{6AF4EEA5-760C-45FA-862B-638DE01F38CB}" type="presParOf" srcId="{58E1DDDA-6D6F-4E16-BD02-76D89BC6CFC1}" destId="{EA761084-EEE2-425A-B69B-3B2A289BAEDF}" srcOrd="2" destOrd="0" presId="urn:microsoft.com/office/officeart/2005/8/layout/hProcess3"/>
    <dgm:cxn modelId="{541AC0B5-7D5C-4FBC-A8A9-3C3FA40978AC}" type="presParOf" srcId="{58E1DDDA-6D6F-4E16-BD02-76D89BC6CFC1}" destId="{98AC92E9-D55C-4202-B77E-165BF0801A70}" srcOrd="3" destOrd="0" presId="urn:microsoft.com/office/officeart/2005/8/layout/hProcess3"/>
    <dgm:cxn modelId="{6164F882-1D6E-4921-998D-98FC219BB9BC}" type="presParOf" srcId="{26C68810-4BB7-4D9A-AF6B-A5F7EFDFF2F2}" destId="{E3A081EF-506F-45FF-B079-BD86A3B2725B}" srcOrd="2" destOrd="0" presId="urn:microsoft.com/office/officeart/2005/8/layout/hProcess3"/>
    <dgm:cxn modelId="{7CB86517-8418-445B-AFEC-F5E9E5CAC661}" type="presParOf" srcId="{26C68810-4BB7-4D9A-AF6B-A5F7EFDFF2F2}" destId="{1980C498-555E-464F-8364-7855A25C0D71}" srcOrd="3" destOrd="0" presId="urn:microsoft.com/office/officeart/2005/8/layout/hProcess3"/>
    <dgm:cxn modelId="{2D01C58B-8B31-4B35-A8BD-C1320AB9F153}" type="presParOf" srcId="{1980C498-555E-464F-8364-7855A25C0D71}" destId="{CDA9BBBA-B601-46DF-81F8-61DF472D4378}" srcOrd="0" destOrd="0" presId="urn:microsoft.com/office/officeart/2005/8/layout/hProcess3"/>
    <dgm:cxn modelId="{2A6FDC6C-ECCE-427C-9E1C-AC60A47464F0}" type="presParOf" srcId="{1980C498-555E-464F-8364-7855A25C0D71}" destId="{707DF582-223C-4A17-8045-AF5215BFB9C6}" srcOrd="1" destOrd="0" presId="urn:microsoft.com/office/officeart/2005/8/layout/hProcess3"/>
    <dgm:cxn modelId="{F384E6BB-A2F8-4EF0-B0A4-46AAAC3C22DD}" type="presParOf" srcId="{1980C498-555E-464F-8364-7855A25C0D71}" destId="{31A7CBC1-4EBA-4EDE-92C5-CA6E68E90811}" srcOrd="2" destOrd="0" presId="urn:microsoft.com/office/officeart/2005/8/layout/hProcess3"/>
    <dgm:cxn modelId="{AFB778A3-98BE-4C4F-9401-D8B8843AFE67}" type="presParOf" srcId="{1980C498-555E-464F-8364-7855A25C0D71}" destId="{28ED70A4-D925-4AD4-B17B-0038316B0B30}" srcOrd="3" destOrd="0" presId="urn:microsoft.com/office/officeart/2005/8/layout/hProcess3"/>
    <dgm:cxn modelId="{0DA26431-A660-42D3-A532-76EC7B81D8AF}" type="presParOf" srcId="{26C68810-4BB7-4D9A-AF6B-A5F7EFDFF2F2}" destId="{FD1B51A1-9C9C-4C84-A3D8-005332D27615}" srcOrd="4" destOrd="0" presId="urn:microsoft.com/office/officeart/2005/8/layout/hProcess3"/>
    <dgm:cxn modelId="{452625D1-59A8-41C5-B9C5-E7B1142ED73F}" type="presParOf" srcId="{26C68810-4BB7-4D9A-AF6B-A5F7EFDFF2F2}" destId="{20ACB56C-AB03-4BF0-9936-CFB6E5C40D46}" srcOrd="5" destOrd="0" presId="urn:microsoft.com/office/officeart/2005/8/layout/hProcess3"/>
    <dgm:cxn modelId="{4A051B0A-9AC5-4F7A-B955-119334ED6E65}" type="presParOf" srcId="{20ACB56C-AB03-4BF0-9936-CFB6E5C40D46}" destId="{49799B5E-188C-42E6-807A-FB7A3A68FAA1}" srcOrd="0" destOrd="0" presId="urn:microsoft.com/office/officeart/2005/8/layout/hProcess3"/>
    <dgm:cxn modelId="{961FA4CF-D601-4727-A959-51461242B27E}" type="presParOf" srcId="{20ACB56C-AB03-4BF0-9936-CFB6E5C40D46}" destId="{1DD3C892-7717-4239-8536-5204DA485AAC}" srcOrd="1" destOrd="0" presId="urn:microsoft.com/office/officeart/2005/8/layout/hProcess3"/>
    <dgm:cxn modelId="{09B38C41-C747-452E-B0F1-C7E420A997F2}" type="presParOf" srcId="{20ACB56C-AB03-4BF0-9936-CFB6E5C40D46}" destId="{F69F4F3A-58C4-4850-AC43-96217694FDA9}" srcOrd="2" destOrd="0" presId="urn:microsoft.com/office/officeart/2005/8/layout/hProcess3"/>
    <dgm:cxn modelId="{86C278B3-EABB-489A-AC66-85204031FBF2}" type="presParOf" srcId="{20ACB56C-AB03-4BF0-9936-CFB6E5C40D46}" destId="{90B91B48-91E4-4C06-95BC-A437A5E23523}" srcOrd="3" destOrd="0" presId="urn:microsoft.com/office/officeart/2005/8/layout/hProcess3"/>
    <dgm:cxn modelId="{BD53EB0D-F2DC-48E8-A70F-F3A86B75B742}" type="presParOf" srcId="{26C68810-4BB7-4D9A-AF6B-A5F7EFDFF2F2}" destId="{83810751-A0E5-4864-9068-1807B4102701}" srcOrd="6" destOrd="0" presId="urn:microsoft.com/office/officeart/2005/8/layout/hProcess3"/>
    <dgm:cxn modelId="{70815713-EE0F-46AB-AB5E-9F40FD3061D1}" type="presParOf" srcId="{26C68810-4BB7-4D9A-AF6B-A5F7EFDFF2F2}" destId="{623F2C85-690D-41D5-921F-98C63E2344D0}" srcOrd="7" destOrd="0" presId="urn:microsoft.com/office/officeart/2005/8/layout/hProcess3"/>
    <dgm:cxn modelId="{EECF401A-E7BF-42BB-9025-97199EFAA53B}" type="presParOf" srcId="{26C68810-4BB7-4D9A-AF6B-A5F7EFDFF2F2}" destId="{AF958E6E-469D-4645-80C9-AC171E998303}"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A220-FCC6-4653-ADE9-75DECF670126}">
      <dsp:nvSpPr>
        <dsp:cNvPr id="0" name=""/>
        <dsp:cNvSpPr/>
      </dsp:nvSpPr>
      <dsp:spPr>
        <a:xfrm>
          <a:off x="0" y="211016"/>
          <a:ext cx="8128000" cy="2515900"/>
        </a:xfrm>
        <a:prstGeom prst="rightArrow">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08B41-0570-44FF-A624-612571195DC6}">
      <dsp:nvSpPr>
        <dsp:cNvPr id="0" name=""/>
        <dsp:cNvSpPr/>
      </dsp:nvSpPr>
      <dsp:spPr>
        <a:xfrm>
          <a:off x="5411126" y="839991"/>
          <a:ext cx="1982390" cy="125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marL="0" lvl="0" indent="0" algn="ctr" defTabSz="1200150">
            <a:lnSpc>
              <a:spcPct val="90000"/>
            </a:lnSpc>
            <a:spcBef>
              <a:spcPct val="0"/>
            </a:spcBef>
            <a:spcAft>
              <a:spcPct val="35000"/>
            </a:spcAft>
            <a:buNone/>
          </a:pPr>
          <a:r>
            <a:rPr lang="de-DE" sz="2700" kern="1200" dirty="0"/>
            <a:t>For whom are we doing it?</a:t>
          </a:r>
        </a:p>
      </dsp:txBody>
      <dsp:txXfrm>
        <a:off x="5411126" y="839991"/>
        <a:ext cx="1982390" cy="1257950"/>
      </dsp:txXfrm>
    </dsp:sp>
    <dsp:sp modelId="{9B17BDC9-5AAF-4F2E-A92E-8C98F45E1046}">
      <dsp:nvSpPr>
        <dsp:cNvPr id="0" name=""/>
        <dsp:cNvSpPr/>
      </dsp:nvSpPr>
      <dsp:spPr>
        <a:xfrm>
          <a:off x="3032257" y="839991"/>
          <a:ext cx="1982390" cy="125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marL="0" lvl="0" indent="0" algn="ctr" defTabSz="1200150">
            <a:lnSpc>
              <a:spcPct val="90000"/>
            </a:lnSpc>
            <a:spcBef>
              <a:spcPct val="0"/>
            </a:spcBef>
            <a:spcAft>
              <a:spcPct val="35000"/>
            </a:spcAft>
            <a:buNone/>
          </a:pPr>
          <a:r>
            <a:rPr lang="de-DE" sz="2700" kern="1200" dirty="0"/>
            <a:t>Why are we doing this?</a:t>
          </a:r>
        </a:p>
      </dsp:txBody>
      <dsp:txXfrm>
        <a:off x="3032257" y="839991"/>
        <a:ext cx="1982390" cy="1257950"/>
      </dsp:txXfrm>
    </dsp:sp>
    <dsp:sp modelId="{2DF269A4-FC63-47D4-BD0C-2970AFDAD9AB}">
      <dsp:nvSpPr>
        <dsp:cNvPr id="0" name=""/>
        <dsp:cNvSpPr/>
      </dsp:nvSpPr>
      <dsp:spPr>
        <a:xfrm>
          <a:off x="653388" y="839991"/>
          <a:ext cx="1982390" cy="125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marL="0" lvl="0" indent="0" algn="ctr" defTabSz="1200150">
            <a:lnSpc>
              <a:spcPct val="90000"/>
            </a:lnSpc>
            <a:spcBef>
              <a:spcPct val="0"/>
            </a:spcBef>
            <a:spcAft>
              <a:spcPct val="35000"/>
            </a:spcAft>
            <a:buNone/>
          </a:pPr>
          <a:r>
            <a:rPr lang="de-DE" sz="2700" kern="1200" dirty="0"/>
            <a:t>What are we doing?</a:t>
          </a:r>
        </a:p>
      </dsp:txBody>
      <dsp:txXfrm>
        <a:off x="653388" y="839991"/>
        <a:ext cx="1982390" cy="1257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58E6E-469D-4645-80C9-AC171E998303}">
      <dsp:nvSpPr>
        <dsp:cNvPr id="0" name=""/>
        <dsp:cNvSpPr/>
      </dsp:nvSpPr>
      <dsp:spPr>
        <a:xfrm>
          <a:off x="0" y="37093"/>
          <a:ext cx="7752019" cy="2611992"/>
        </a:xfrm>
        <a:prstGeom prst="rightArrow">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3C892-7717-4239-8536-5204DA485AAC}">
      <dsp:nvSpPr>
        <dsp:cNvPr id="0" name=""/>
        <dsp:cNvSpPr/>
      </dsp:nvSpPr>
      <dsp:spPr>
        <a:xfrm>
          <a:off x="5185858" y="679016"/>
          <a:ext cx="1900153" cy="130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de-DE" sz="2200" kern="1200" dirty="0"/>
            <a:t>How do we want to achieve this goal?</a:t>
          </a:r>
        </a:p>
      </dsp:txBody>
      <dsp:txXfrm>
        <a:off x="5185858" y="679016"/>
        <a:ext cx="1900153" cy="1305996"/>
      </dsp:txXfrm>
    </dsp:sp>
    <dsp:sp modelId="{707DF582-223C-4A17-8045-AF5215BFB9C6}">
      <dsp:nvSpPr>
        <dsp:cNvPr id="0" name=""/>
        <dsp:cNvSpPr/>
      </dsp:nvSpPr>
      <dsp:spPr>
        <a:xfrm>
          <a:off x="2905674" y="679016"/>
          <a:ext cx="1900153" cy="130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de-DE" sz="2200" kern="1200" dirty="0"/>
            <a:t>When will we achieve this goal?</a:t>
          </a:r>
        </a:p>
      </dsp:txBody>
      <dsp:txXfrm>
        <a:off x="2905674" y="679016"/>
        <a:ext cx="1900153" cy="1305996"/>
      </dsp:txXfrm>
    </dsp:sp>
    <dsp:sp modelId="{B8758637-BAC2-42E7-9F6F-95EEC65B5004}">
      <dsp:nvSpPr>
        <dsp:cNvPr id="0" name=""/>
        <dsp:cNvSpPr/>
      </dsp:nvSpPr>
      <dsp:spPr>
        <a:xfrm>
          <a:off x="625491" y="679016"/>
          <a:ext cx="1900153" cy="130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de-DE" sz="2200" kern="1200" dirty="0"/>
            <a:t>What is our goal?</a:t>
          </a:r>
        </a:p>
      </dsp:txBody>
      <dsp:txXfrm>
        <a:off x="625491" y="679016"/>
        <a:ext cx="1900153" cy="13059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FD54921-75CA-40B4-B1B1-CF532942FA1B}" type="datetime1">
              <a:rPr lang="de-DE" smtClean="0"/>
              <a:t>08.10.2020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4A51AFA-9755-4C62-9AFA-8C2E2370E489}" type="datetime1">
              <a:rPr lang="de-DE" smtClean="0"/>
              <a:t>08.10.2020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DD9996E-6620-4F41-8BA5-140CCA2D70A9}" type="slidenum">
              <a:rPr lang="de-DE" smtClean="0"/>
              <a:t>37</a:t>
            </a:fld>
            <a:endParaRPr lang="de-DE" dirty="0"/>
          </a:p>
        </p:txBody>
      </p:sp>
    </p:spTree>
    <p:extLst>
      <p:ext uri="{BB962C8B-B14F-4D97-AF65-F5344CB8AC3E}">
        <p14:creationId xmlns:p14="http://schemas.microsoft.com/office/powerpoint/2010/main" val="1965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57CE3BD4-F816-4C6A-8F46-A4885F4B887A}" type="datetime1">
              <a:rPr lang="de-DE" smtClean="0"/>
              <a:t>08.10.2020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05E4BB7D-2179-4D86-9A1A-06FD332D4773}" type="datetime1">
              <a:rPr lang="de-DE" smtClean="0"/>
              <a:t>08.10.2020</a:t>
            </a:fld>
            <a:endParaRPr lang="en-US" dirty="0"/>
          </a:p>
        </p:txBody>
      </p:sp>
      <p:sp>
        <p:nvSpPr>
          <p:cNvPr id="5" name="Fußzeilenplatzhalter 4"/>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520AA8A2-7318-4289-98D7-24FD99508C9B}" type="datetime1">
              <a:rPr lang="de-DE" smtClean="0"/>
              <a:t>08.10.2020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F197098-1759-4400-A905-24D1B82DB7B6}" type="datetime1">
              <a:rPr lang="de-DE" smtClean="0"/>
              <a:t>08.10.2020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17B9C61F-3EFE-4C96-88E2-A2DB59BE62A8}" type="datetime1">
              <a:rPr lang="de-DE" smtClean="0"/>
              <a:t>08.10.2020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15423A1F-4A49-46FA-8BB5-FCCB4DDEB754}" type="datetime1">
              <a:rPr lang="de-DE" smtClean="0"/>
              <a:t>08.10.2020</a:t>
            </a:fld>
            <a:endParaRPr lang="en-US" dirty="0"/>
          </a:p>
        </p:txBody>
      </p:sp>
      <p:sp>
        <p:nvSpPr>
          <p:cNvPr id="6" name="Fußzeilenplatzhalter 5"/>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9328C444-66ED-40E1-AC0F-294AB1FE9C4F}" type="datetime1">
              <a:rPr lang="de-DE" smtClean="0"/>
              <a:t>08.10.2020</a:t>
            </a:fld>
            <a:endParaRPr lang="en-US" dirty="0"/>
          </a:p>
        </p:txBody>
      </p:sp>
      <p:sp>
        <p:nvSpPr>
          <p:cNvPr id="8" name="Fußzeilenplatzhalter 7"/>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BE7C76DB-A250-4C89-8165-C1D8C2DBC52C}" type="datetime1">
              <a:rPr lang="de-DE" smtClean="0"/>
              <a:t>08.10.2020</a:t>
            </a:fld>
            <a:endParaRPr lang="en-US" dirty="0"/>
          </a:p>
        </p:txBody>
      </p:sp>
      <p:sp>
        <p:nvSpPr>
          <p:cNvPr id="4" name="Fußzeilenplatzhalter 3"/>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4C839E21-6631-483D-85F8-B1BC5F7974BF}" type="datetime1">
              <a:rPr lang="de-DE" smtClean="0"/>
              <a:t>08.10.2020</a:t>
            </a:fld>
            <a:endParaRPr lang="en-US" dirty="0"/>
          </a:p>
        </p:txBody>
      </p:sp>
      <p:sp>
        <p:nvSpPr>
          <p:cNvPr id="3" name="Fußzeilenplatzhalter 2"/>
          <p:cNvSpPr>
            <a:spLocks noGrp="1"/>
          </p:cNvSpPr>
          <p:nvPr>
            <p:ph type="ftr" sz="quarter" idx="11"/>
          </p:nvPr>
        </p:nvSpPr>
        <p:spPr/>
        <p:txBody>
          <a:bodyPr rtlCol="0"/>
          <a:lstStyle/>
          <a:p>
            <a:pPr rtl="0"/>
            <a:r>
              <a:rPr lang="en-US"/>
              <a:t>Business Process Management: Part 2 - Management Processes</a:t>
            </a:r>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2F20382E-5270-4276-83D0-5C22504091C9}" type="datetime1">
              <a:rPr lang="de-DE" smtClean="0"/>
              <a:t>08.10.2020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US"/>
              <a:t>Business Process Management: Part 2 - Management Processes</a:t>
            </a:r>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6C1C6B86-06A4-45FA-9892-1B2E09BB67E9}" type="datetime1">
              <a:rPr lang="de-DE" smtClean="0"/>
              <a:t>08.10.2020</a:t>
            </a:fld>
            <a:endParaRPr lang="en-US" dirty="0"/>
          </a:p>
        </p:txBody>
      </p:sp>
      <p:sp>
        <p:nvSpPr>
          <p:cNvPr id="6" name="Fußzeilenplatzhalter 5"/>
          <p:cNvSpPr>
            <a:spLocks noGrp="1"/>
          </p:cNvSpPr>
          <p:nvPr>
            <p:ph type="ftr" sz="quarter" idx="11"/>
          </p:nvPr>
        </p:nvSpPr>
        <p:spPr/>
        <p:txBody>
          <a:bodyPr rtlCol="0"/>
          <a:lstStyle/>
          <a:p>
            <a:pPr algn="l" rtl="0"/>
            <a:r>
              <a:rPr lang="en-US"/>
              <a:t>Business Process Management: Part 2 - Management Processes</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3B1787C-FFBD-4DAA-9462-FDDA320379AE}" type="datetime1">
              <a:rPr lang="de-DE" smtClean="0"/>
              <a:t>08.10.2020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US"/>
              <a:t>Business Process Management: Part 2 - Management Processes</a:t>
            </a:r>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ec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ideo" Target="https://www.youtube.com/embed/ebwo_BX_VtU?feature=oembed" TargetMode="External"/><Relationship Id="rId5" Type="http://schemas.openxmlformats.org/officeDocument/2006/relationships/image" Target="../media/image23.jpeg"/><Relationship Id="rId4" Type="http://schemas.openxmlformats.org/officeDocument/2006/relationships/hyperlink" Target="https://youtu.be/ebwo_BX_VtU"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prezi.com/view/NbxNrWOQnYuWdwiscz2W/"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ec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446534" y="2426974"/>
            <a:ext cx="10993549" cy="468233"/>
          </a:xfrm>
        </p:spPr>
        <p:txBody>
          <a:bodyPr rtlCol="0">
            <a:normAutofit/>
          </a:bodyPr>
          <a:lstStyle/>
          <a:p>
            <a:r>
              <a:rPr lang="en-US" sz="1800" b="1" dirty="0">
                <a:solidFill>
                  <a:schemeClr val="accent1"/>
                </a:solidFill>
                <a:latin typeface="Arial" panose="020B0604020202020204" pitchFamily="34" charset="0"/>
              </a:rPr>
              <a:t>Management Processes at a Glance</a:t>
            </a:r>
            <a:endParaRPr lang="de" sz="1800" dirty="0">
              <a:solidFill>
                <a:schemeClr val="accent1"/>
              </a:solidFill>
            </a:endParaRPr>
          </a:p>
        </p:txBody>
      </p:sp>
      <p:sp>
        <p:nvSpPr>
          <p:cNvPr id="3" name="Untertitel 2">
            <a:extLst>
              <a:ext uri="{FF2B5EF4-FFF2-40B4-BE49-F238E27FC236}">
                <a16:creationId xmlns:a16="http://schemas.microsoft.com/office/drawing/2014/main" id="{835D6E6B-3353-491C-A3C6-F278D6CED8B3}"/>
              </a:ext>
            </a:extLst>
          </p:cNvPr>
          <p:cNvSpPr>
            <a:spLocks noGrp="1"/>
          </p:cNvSpPr>
          <p:nvPr>
            <p:ph type="subTitle" idx="1"/>
          </p:nvPr>
        </p:nvSpPr>
        <p:spPr>
          <a:xfrm>
            <a:off x="446534" y="739747"/>
            <a:ext cx="10993546" cy="468233"/>
          </a:xfrm>
        </p:spPr>
        <p:txBody>
          <a:bodyPr rtlCol="0">
            <a:noAutofit/>
          </a:bodyPr>
          <a:lstStyle/>
          <a:p>
            <a:pPr rtl="0"/>
            <a:r>
              <a:rPr lang="de" sz="3600" b="1" dirty="0">
                <a:solidFill>
                  <a:srgbClr val="333333"/>
                </a:solidFill>
                <a:latin typeface="Arial" panose="020B0604020202020204" pitchFamily="34" charset="0"/>
                <a:ea typeface="+mj-ea"/>
                <a:cs typeface="+mj-cs"/>
              </a:rPr>
              <a:t>Business Process Management                          Part 2: Management Processes</a:t>
            </a:r>
          </a:p>
        </p:txBody>
      </p:sp>
      <p:sp>
        <p:nvSpPr>
          <p:cNvPr id="20" name="Rechtec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ec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ec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Nahaufnahme eines Logos&#10;&#10;Beschreibung wird automatisch generier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5" name="Grafik 4">
            <a:extLst>
              <a:ext uri="{FF2B5EF4-FFF2-40B4-BE49-F238E27FC236}">
                <a16:creationId xmlns:a16="http://schemas.microsoft.com/office/drawing/2014/main" id="{D58D83F4-D346-480D-AF29-366C52E65A56}"/>
              </a:ext>
            </a:extLst>
          </p:cNvPr>
          <p:cNvPicPr>
            <a:picLocks noChangeAspect="1"/>
          </p:cNvPicPr>
          <p:nvPr/>
        </p:nvPicPr>
        <p:blipFill>
          <a:blip r:embed="rId3"/>
          <a:stretch>
            <a:fillRect/>
          </a:stretch>
        </p:blipFill>
        <p:spPr>
          <a:xfrm>
            <a:off x="9410202" y="714705"/>
            <a:ext cx="2335264" cy="1618939"/>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15948"/>
            <a:ext cx="7729728" cy="546102"/>
          </a:xfrm>
          <a:solidFill>
            <a:schemeClr val="tx1"/>
          </a:solidFill>
        </p:spPr>
        <p:txBody>
          <a:bodyPr/>
          <a:lstStyle/>
          <a:p>
            <a:pPr algn="ctr"/>
            <a:r>
              <a:rPr lang="de-DE" dirty="0">
                <a:solidFill>
                  <a:schemeClr val="bg1"/>
                </a:solidFill>
              </a:rPr>
              <a:t>Values </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10</a:t>
            </a:fld>
            <a:endParaRPr lang="de-DE" noProof="0" dirty="0"/>
          </a:p>
        </p:txBody>
      </p:sp>
      <p:sp>
        <p:nvSpPr>
          <p:cNvPr id="5" name="Fußzeilenplatzhalter 4">
            <a:extLst>
              <a:ext uri="{FF2B5EF4-FFF2-40B4-BE49-F238E27FC236}">
                <a16:creationId xmlns:a16="http://schemas.microsoft.com/office/drawing/2014/main" id="{9A887AA7-3FED-47F7-82DB-D1DEC4F07B6E}"/>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8" name="Grafik 7">
            <a:extLst>
              <a:ext uri="{FF2B5EF4-FFF2-40B4-BE49-F238E27FC236}">
                <a16:creationId xmlns:a16="http://schemas.microsoft.com/office/drawing/2014/main" id="{FEDE353F-1291-4038-A5B9-C1F01D1EC40C}"/>
              </a:ext>
            </a:extLst>
          </p:cNvPr>
          <p:cNvPicPr>
            <a:picLocks noChangeAspect="1"/>
          </p:cNvPicPr>
          <p:nvPr/>
        </p:nvPicPr>
        <p:blipFill>
          <a:blip r:embed="rId2"/>
          <a:stretch>
            <a:fillRect/>
          </a:stretch>
        </p:blipFill>
        <p:spPr>
          <a:xfrm>
            <a:off x="1747837" y="1824037"/>
            <a:ext cx="4124325" cy="3762375"/>
          </a:xfrm>
          <a:prstGeom prst="rect">
            <a:avLst/>
          </a:prstGeom>
        </p:spPr>
      </p:pic>
      <p:pic>
        <p:nvPicPr>
          <p:cNvPr id="12" name="Grafik 11">
            <a:extLst>
              <a:ext uri="{FF2B5EF4-FFF2-40B4-BE49-F238E27FC236}">
                <a16:creationId xmlns:a16="http://schemas.microsoft.com/office/drawing/2014/main" id="{B951BCBA-A473-4456-9311-1199589627E2}"/>
              </a:ext>
            </a:extLst>
          </p:cNvPr>
          <p:cNvPicPr>
            <a:picLocks noChangeAspect="1"/>
          </p:cNvPicPr>
          <p:nvPr/>
        </p:nvPicPr>
        <p:blipFill>
          <a:blip r:embed="rId3"/>
          <a:stretch>
            <a:fillRect/>
          </a:stretch>
        </p:blipFill>
        <p:spPr>
          <a:xfrm>
            <a:off x="5872162" y="2404713"/>
            <a:ext cx="4438650" cy="2400300"/>
          </a:xfrm>
          <a:prstGeom prst="rect">
            <a:avLst/>
          </a:prstGeom>
        </p:spPr>
      </p:pic>
    </p:spTree>
    <p:extLst>
      <p:ext uri="{BB962C8B-B14F-4D97-AF65-F5344CB8AC3E}">
        <p14:creationId xmlns:p14="http://schemas.microsoft.com/office/powerpoint/2010/main" val="351805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11</a:t>
            </a:fld>
            <a:endParaRPr lang="de-DE" noProof="0" dirty="0"/>
          </a:p>
        </p:txBody>
      </p:sp>
      <p:sp>
        <p:nvSpPr>
          <p:cNvPr id="4" name="Fußzeilenplatzhalter 3">
            <a:extLst>
              <a:ext uri="{FF2B5EF4-FFF2-40B4-BE49-F238E27FC236}">
                <a16:creationId xmlns:a16="http://schemas.microsoft.com/office/drawing/2014/main" id="{FD9F38A0-6CA5-4477-A7E0-8C70017F6426}"/>
              </a:ext>
            </a:extLst>
          </p:cNvPr>
          <p:cNvSpPr>
            <a:spLocks noGrp="1"/>
          </p:cNvSpPr>
          <p:nvPr>
            <p:ph type="ftr" sz="quarter" idx="11"/>
          </p:nvPr>
        </p:nvSpPr>
        <p:spPr/>
        <p:txBody>
          <a:bodyPr/>
          <a:lstStyle/>
          <a:p>
            <a:pPr rtl="0"/>
            <a:r>
              <a:rPr lang="en-US" dirty="0"/>
              <a:t>Business Process Management: Part 2 - Management Processes</a:t>
            </a:r>
          </a:p>
        </p:txBody>
      </p:sp>
      <p:pic>
        <p:nvPicPr>
          <p:cNvPr id="7" name="Grafik 6">
            <a:extLst>
              <a:ext uri="{FF2B5EF4-FFF2-40B4-BE49-F238E27FC236}">
                <a16:creationId xmlns:a16="http://schemas.microsoft.com/office/drawing/2014/main" id="{F7F2BE16-CAA6-4B3A-AE0E-4CB40304EB79}"/>
              </a:ext>
            </a:extLst>
          </p:cNvPr>
          <p:cNvPicPr>
            <a:picLocks noChangeAspect="1"/>
          </p:cNvPicPr>
          <p:nvPr/>
        </p:nvPicPr>
        <p:blipFill>
          <a:blip r:embed="rId2"/>
          <a:stretch>
            <a:fillRect/>
          </a:stretch>
        </p:blipFill>
        <p:spPr>
          <a:xfrm>
            <a:off x="1928812" y="1401979"/>
            <a:ext cx="8658225" cy="4357123"/>
          </a:xfrm>
          <a:prstGeom prst="rect">
            <a:avLst/>
          </a:prstGeom>
        </p:spPr>
      </p:pic>
      <p:sp>
        <p:nvSpPr>
          <p:cNvPr id="11" name="Textfeld 10">
            <a:extLst>
              <a:ext uri="{FF2B5EF4-FFF2-40B4-BE49-F238E27FC236}">
                <a16:creationId xmlns:a16="http://schemas.microsoft.com/office/drawing/2014/main" id="{913B196A-3978-429A-B972-C7E8332B962B}"/>
              </a:ext>
            </a:extLst>
          </p:cNvPr>
          <p:cNvSpPr txBox="1"/>
          <p:nvPr/>
        </p:nvSpPr>
        <p:spPr>
          <a:xfrm>
            <a:off x="1838325" y="5759102"/>
            <a:ext cx="10096500" cy="246221"/>
          </a:xfrm>
          <a:prstGeom prst="rect">
            <a:avLst/>
          </a:prstGeom>
          <a:noFill/>
        </p:spPr>
        <p:txBody>
          <a:bodyPr wrap="square">
            <a:spAutoFit/>
          </a:bodyPr>
          <a:lstStyle/>
          <a:p>
            <a:r>
              <a:rPr lang="en-US" sz="1000" b="1" i="0" dirty="0">
                <a:effectLst/>
              </a:rPr>
              <a:t>Peter Drucker (1909-2005) was one of the most widely-known and influential thinkers on management, whose work continues to be used by managers worldwide. </a:t>
            </a:r>
            <a:endParaRPr lang="de-DE" sz="1000" b="1" dirty="0"/>
          </a:p>
        </p:txBody>
      </p:sp>
      <p:pic>
        <p:nvPicPr>
          <p:cNvPr id="10" name="Grafik 9">
            <a:extLst>
              <a:ext uri="{FF2B5EF4-FFF2-40B4-BE49-F238E27FC236}">
                <a16:creationId xmlns:a16="http://schemas.microsoft.com/office/drawing/2014/main" id="{5D6B1117-6AC1-4713-BE20-86A99ADAF2A5}"/>
              </a:ext>
            </a:extLst>
          </p:cNvPr>
          <p:cNvPicPr>
            <a:picLocks noChangeAspect="1"/>
          </p:cNvPicPr>
          <p:nvPr/>
        </p:nvPicPr>
        <p:blipFill>
          <a:blip r:embed="rId3"/>
          <a:stretch>
            <a:fillRect/>
          </a:stretch>
        </p:blipFill>
        <p:spPr>
          <a:xfrm>
            <a:off x="1928812" y="646009"/>
            <a:ext cx="8658224" cy="755970"/>
          </a:xfrm>
          <a:prstGeom prst="rect">
            <a:avLst/>
          </a:prstGeom>
        </p:spPr>
      </p:pic>
    </p:spTree>
    <p:extLst>
      <p:ext uri="{BB962C8B-B14F-4D97-AF65-F5344CB8AC3E}">
        <p14:creationId xmlns:p14="http://schemas.microsoft.com/office/powerpoint/2010/main" val="311011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449961" y="654174"/>
            <a:ext cx="3712464" cy="847725"/>
          </a:xfrm>
          <a:solidFill>
            <a:schemeClr val="tx1"/>
          </a:solidFill>
        </p:spPr>
        <p:txBody>
          <a:bodyPr>
            <a:normAutofit fontScale="90000"/>
          </a:bodyPr>
          <a:lstStyle/>
          <a:p>
            <a:pPr algn="ctr"/>
            <a:r>
              <a:rPr lang="de-DE" dirty="0">
                <a:solidFill>
                  <a:schemeClr val="bg1"/>
                </a:solidFill>
              </a:rPr>
              <a:t>Cultural Management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12</a:t>
            </a:fld>
            <a:endParaRPr lang="de-DE" noProof="0" dirty="0"/>
          </a:p>
        </p:txBody>
      </p:sp>
      <p:sp>
        <p:nvSpPr>
          <p:cNvPr id="4" name="Fußzeilenplatzhalter 3">
            <a:extLst>
              <a:ext uri="{FF2B5EF4-FFF2-40B4-BE49-F238E27FC236}">
                <a16:creationId xmlns:a16="http://schemas.microsoft.com/office/drawing/2014/main" id="{FD9F38A0-6CA5-4477-A7E0-8C70017F6426}"/>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8" name="Grafik 7">
            <a:extLst>
              <a:ext uri="{FF2B5EF4-FFF2-40B4-BE49-F238E27FC236}">
                <a16:creationId xmlns:a16="http://schemas.microsoft.com/office/drawing/2014/main" id="{A080A17F-38C8-42AB-A49A-C7435FC73355}"/>
              </a:ext>
            </a:extLst>
          </p:cNvPr>
          <p:cNvPicPr>
            <a:picLocks noChangeAspect="1"/>
          </p:cNvPicPr>
          <p:nvPr/>
        </p:nvPicPr>
        <p:blipFill>
          <a:blip r:embed="rId2"/>
          <a:stretch>
            <a:fillRect/>
          </a:stretch>
        </p:blipFill>
        <p:spPr>
          <a:xfrm>
            <a:off x="4969764" y="654174"/>
            <a:ext cx="5241036" cy="5769740"/>
          </a:xfrm>
          <a:prstGeom prst="rect">
            <a:avLst/>
          </a:prstGeom>
        </p:spPr>
      </p:pic>
    </p:spTree>
    <p:extLst>
      <p:ext uri="{BB962C8B-B14F-4D97-AF65-F5344CB8AC3E}">
        <p14:creationId xmlns:p14="http://schemas.microsoft.com/office/powerpoint/2010/main" val="1842349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7225"/>
            <a:ext cx="7729728" cy="470412"/>
          </a:xfrm>
          <a:solidFill>
            <a:schemeClr val="tx1"/>
          </a:solidFill>
        </p:spPr>
        <p:txBody>
          <a:bodyPr>
            <a:normAutofit fontScale="90000"/>
          </a:bodyPr>
          <a:lstStyle/>
          <a:p>
            <a:pPr algn="ctr"/>
            <a:r>
              <a:rPr lang="de-DE" dirty="0">
                <a:solidFill>
                  <a:schemeClr val="bg1"/>
                </a:solidFill>
              </a:rPr>
              <a:t>Business Model Creation Process</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13</a:t>
            </a:fld>
            <a:endParaRPr lang="de-DE" noProof="0" dirty="0"/>
          </a:p>
        </p:txBody>
      </p:sp>
      <p:pic>
        <p:nvPicPr>
          <p:cNvPr id="8" name="Grafik 7">
            <a:extLst>
              <a:ext uri="{FF2B5EF4-FFF2-40B4-BE49-F238E27FC236}">
                <a16:creationId xmlns:a16="http://schemas.microsoft.com/office/drawing/2014/main" id="{B61D0692-0AC3-4155-96D6-866429D040AE}"/>
              </a:ext>
            </a:extLst>
          </p:cNvPr>
          <p:cNvPicPr>
            <a:picLocks noChangeAspect="1"/>
          </p:cNvPicPr>
          <p:nvPr/>
        </p:nvPicPr>
        <p:blipFill>
          <a:blip r:embed="rId2"/>
          <a:stretch>
            <a:fillRect/>
          </a:stretch>
        </p:blipFill>
        <p:spPr>
          <a:xfrm>
            <a:off x="2295000" y="1346182"/>
            <a:ext cx="7665864" cy="5077732"/>
          </a:xfrm>
          <a:prstGeom prst="rect">
            <a:avLst/>
          </a:prstGeom>
        </p:spPr>
      </p:pic>
      <p:sp>
        <p:nvSpPr>
          <p:cNvPr id="4" name="Fußzeilenplatzhalter 3">
            <a:extLst>
              <a:ext uri="{FF2B5EF4-FFF2-40B4-BE49-F238E27FC236}">
                <a16:creationId xmlns:a16="http://schemas.microsoft.com/office/drawing/2014/main" id="{8C20BF3D-3826-4B44-BD02-1BF52B5F48E8}"/>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311176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6C2D120-0390-40E1-AB6E-8ACF55D939B5}"/>
              </a:ext>
            </a:extLst>
          </p:cNvPr>
          <p:cNvSpPr>
            <a:spLocks noGrp="1"/>
          </p:cNvSpPr>
          <p:nvPr>
            <p:ph type="sldNum" sz="quarter" idx="12"/>
          </p:nvPr>
        </p:nvSpPr>
        <p:spPr/>
        <p:txBody>
          <a:bodyPr/>
          <a:lstStyle/>
          <a:p>
            <a:pPr rtl="0"/>
            <a:fld id="{6D22F896-40B5-4ADD-8801-0D06FADFA095}" type="slidenum">
              <a:rPr lang="de-DE" noProof="0" smtClean="0"/>
              <a:t>14</a:t>
            </a:fld>
            <a:endParaRPr lang="de-DE" noProof="0" dirty="0"/>
          </a:p>
        </p:txBody>
      </p:sp>
      <p:pic>
        <p:nvPicPr>
          <p:cNvPr id="4" name="Grafik 3">
            <a:extLst>
              <a:ext uri="{FF2B5EF4-FFF2-40B4-BE49-F238E27FC236}">
                <a16:creationId xmlns:a16="http://schemas.microsoft.com/office/drawing/2014/main" id="{EE24B64E-32BB-4B3F-ADE5-0CCD4CD9F123}"/>
              </a:ext>
            </a:extLst>
          </p:cNvPr>
          <p:cNvPicPr>
            <a:picLocks noChangeAspect="1"/>
          </p:cNvPicPr>
          <p:nvPr/>
        </p:nvPicPr>
        <p:blipFill>
          <a:blip r:embed="rId2"/>
          <a:stretch>
            <a:fillRect/>
          </a:stretch>
        </p:blipFill>
        <p:spPr>
          <a:xfrm>
            <a:off x="2047875" y="1524000"/>
            <a:ext cx="8096250" cy="3810000"/>
          </a:xfrm>
          <a:prstGeom prst="rect">
            <a:avLst/>
          </a:prstGeom>
        </p:spPr>
      </p:pic>
      <p:sp>
        <p:nvSpPr>
          <p:cNvPr id="5" name="Textfeld 4">
            <a:extLst>
              <a:ext uri="{FF2B5EF4-FFF2-40B4-BE49-F238E27FC236}">
                <a16:creationId xmlns:a16="http://schemas.microsoft.com/office/drawing/2014/main" id="{10561872-8C28-4617-8FD1-041D8C005C0A}"/>
              </a:ext>
            </a:extLst>
          </p:cNvPr>
          <p:cNvSpPr txBox="1"/>
          <p:nvPr/>
        </p:nvSpPr>
        <p:spPr>
          <a:xfrm>
            <a:off x="1952624" y="5334000"/>
            <a:ext cx="8096249" cy="553998"/>
          </a:xfrm>
          <a:prstGeom prst="rect">
            <a:avLst/>
          </a:prstGeom>
          <a:noFill/>
        </p:spPr>
        <p:txBody>
          <a:bodyPr wrap="square">
            <a:spAutoFit/>
          </a:bodyPr>
          <a:lstStyle/>
          <a:p>
            <a:r>
              <a:rPr lang="en-US" sz="1000" b="1" i="0" dirty="0">
                <a:effectLst/>
                <a:latin typeface="+mj-lt"/>
              </a:rPr>
              <a:t>Alfred DuPont Chandler</a:t>
            </a:r>
            <a:r>
              <a:rPr lang="en-US" sz="1000" b="0" i="0" dirty="0">
                <a:effectLst/>
                <a:latin typeface="+mj-lt"/>
              </a:rPr>
              <a:t> (September 15, 1918 – May 9, 2007) was a professor of business history at </a:t>
            </a:r>
            <a:r>
              <a:rPr lang="en-US" sz="1000" b="0" i="0" u="none" strike="noStrike" dirty="0">
                <a:effectLst/>
                <a:latin typeface="+mj-lt"/>
              </a:rPr>
              <a:t>Harvard Business School</a:t>
            </a:r>
            <a:r>
              <a:rPr lang="en-US" sz="1000" b="0" i="0" dirty="0">
                <a:effectLst/>
                <a:latin typeface="+mj-lt"/>
              </a:rPr>
              <a:t> and </a:t>
            </a:r>
            <a:r>
              <a:rPr lang="en-US" sz="1000" b="0" i="0" u="none" strike="noStrike" dirty="0">
                <a:effectLst/>
                <a:latin typeface="+mj-lt"/>
              </a:rPr>
              <a:t>Johns Hopkins University</a:t>
            </a:r>
            <a:r>
              <a:rPr lang="en-US" sz="1000" b="0" i="0" dirty="0">
                <a:effectLst/>
                <a:latin typeface="+mj-lt"/>
              </a:rPr>
              <a:t>, who wrote extensively about the scale and the management structures of modern corporations/organizations. His works redefined business and economic history of industrialization.</a:t>
            </a:r>
            <a:endParaRPr lang="de-DE" sz="1000" dirty="0">
              <a:latin typeface="+mj-lt"/>
            </a:endParaRPr>
          </a:p>
        </p:txBody>
      </p:sp>
      <p:sp>
        <p:nvSpPr>
          <p:cNvPr id="6" name="Fußzeilenplatzhalter 5">
            <a:extLst>
              <a:ext uri="{FF2B5EF4-FFF2-40B4-BE49-F238E27FC236}">
                <a16:creationId xmlns:a16="http://schemas.microsoft.com/office/drawing/2014/main" id="{B78C1A5C-A37B-4775-838E-1233147E86B3}"/>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8" name="Grafik 7">
            <a:extLst>
              <a:ext uri="{FF2B5EF4-FFF2-40B4-BE49-F238E27FC236}">
                <a16:creationId xmlns:a16="http://schemas.microsoft.com/office/drawing/2014/main" id="{8A8D2E13-0CD5-4615-9AEC-812ED3B356F4}"/>
              </a:ext>
            </a:extLst>
          </p:cNvPr>
          <p:cNvPicPr>
            <a:picLocks noChangeAspect="1"/>
          </p:cNvPicPr>
          <p:nvPr/>
        </p:nvPicPr>
        <p:blipFill>
          <a:blip r:embed="rId3"/>
          <a:stretch>
            <a:fillRect/>
          </a:stretch>
        </p:blipFill>
        <p:spPr>
          <a:xfrm>
            <a:off x="2047875" y="613147"/>
            <a:ext cx="8096250" cy="749873"/>
          </a:xfrm>
          <a:prstGeom prst="rect">
            <a:avLst/>
          </a:prstGeom>
        </p:spPr>
      </p:pic>
    </p:spTree>
    <p:extLst>
      <p:ext uri="{BB962C8B-B14F-4D97-AF65-F5344CB8AC3E}">
        <p14:creationId xmlns:p14="http://schemas.microsoft.com/office/powerpoint/2010/main" val="351534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40080"/>
            <a:ext cx="7729728" cy="550982"/>
          </a:xfrm>
          <a:solidFill>
            <a:schemeClr val="tx1"/>
          </a:solidFill>
        </p:spPr>
        <p:txBody>
          <a:bodyPr/>
          <a:lstStyle/>
          <a:p>
            <a:pPr algn="ctr"/>
            <a:r>
              <a:rPr lang="de-DE" dirty="0">
                <a:solidFill>
                  <a:schemeClr val="bg1"/>
                </a:solidFill>
              </a:rPr>
              <a:t>Structure</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15</a:t>
            </a:fld>
            <a:endParaRPr lang="de-DE" noProof="0" dirty="0"/>
          </a:p>
        </p:txBody>
      </p:sp>
      <p:pic>
        <p:nvPicPr>
          <p:cNvPr id="5" name="Grafik 4">
            <a:extLst>
              <a:ext uri="{FF2B5EF4-FFF2-40B4-BE49-F238E27FC236}">
                <a16:creationId xmlns:a16="http://schemas.microsoft.com/office/drawing/2014/main" id="{C906E054-8761-4493-9317-AE32278E9B4B}"/>
              </a:ext>
            </a:extLst>
          </p:cNvPr>
          <p:cNvPicPr>
            <a:picLocks noChangeAspect="1"/>
          </p:cNvPicPr>
          <p:nvPr/>
        </p:nvPicPr>
        <p:blipFill>
          <a:blip r:embed="rId2"/>
          <a:stretch>
            <a:fillRect/>
          </a:stretch>
        </p:blipFill>
        <p:spPr>
          <a:xfrm>
            <a:off x="2231136" y="1655445"/>
            <a:ext cx="6076950" cy="4562475"/>
          </a:xfrm>
          <a:prstGeom prst="rect">
            <a:avLst/>
          </a:prstGeom>
        </p:spPr>
      </p:pic>
      <p:sp>
        <p:nvSpPr>
          <p:cNvPr id="7" name="Textfeld 6">
            <a:extLst>
              <a:ext uri="{FF2B5EF4-FFF2-40B4-BE49-F238E27FC236}">
                <a16:creationId xmlns:a16="http://schemas.microsoft.com/office/drawing/2014/main" id="{D30E4FE2-C432-4416-9721-486785ECF133}"/>
              </a:ext>
            </a:extLst>
          </p:cNvPr>
          <p:cNvSpPr txBox="1"/>
          <p:nvPr/>
        </p:nvSpPr>
        <p:spPr>
          <a:xfrm>
            <a:off x="8409012" y="1550670"/>
            <a:ext cx="2430438" cy="4801314"/>
          </a:xfrm>
          <a:prstGeom prst="rect">
            <a:avLst/>
          </a:prstGeom>
          <a:noFill/>
        </p:spPr>
        <p:txBody>
          <a:bodyPr wrap="square">
            <a:spAutoFit/>
          </a:bodyPr>
          <a:lstStyle/>
          <a:p>
            <a:r>
              <a:rPr lang="en-US" b="1" i="0" dirty="0">
                <a:solidFill>
                  <a:srgbClr val="202124"/>
                </a:solidFill>
                <a:effectLst/>
              </a:rPr>
              <a:t>Structure follows strategy</a:t>
            </a:r>
            <a:r>
              <a:rPr lang="en-US" b="0" i="0" dirty="0">
                <a:solidFill>
                  <a:srgbClr val="202124"/>
                </a:solidFill>
                <a:effectLst/>
              </a:rPr>
              <a:t> </a:t>
            </a:r>
          </a:p>
          <a:p>
            <a:r>
              <a:rPr lang="en-US" b="0" i="0" dirty="0">
                <a:solidFill>
                  <a:srgbClr val="202124"/>
                </a:solidFill>
                <a:effectLst/>
              </a:rPr>
              <a:t>is a business principle that states that the divisions, departments, teams, processes and technology of an organization are designed to achieve an organisation´s  </a:t>
            </a:r>
          </a:p>
          <a:p>
            <a:r>
              <a:rPr lang="en-US" b="1" i="0" dirty="0">
                <a:solidFill>
                  <a:srgbClr val="202124"/>
                </a:solidFill>
                <a:effectLst/>
              </a:rPr>
              <a:t>strategy</a:t>
            </a:r>
            <a:r>
              <a:rPr lang="en-US" b="0" i="0" dirty="0">
                <a:solidFill>
                  <a:srgbClr val="202124"/>
                </a:solidFill>
                <a:effectLst/>
              </a:rPr>
              <a:t>. This may seem obvious but in practice the opposite often happens. (Interface to Business Model!!!)</a:t>
            </a:r>
            <a:endParaRPr lang="de-DE" dirty="0"/>
          </a:p>
        </p:txBody>
      </p:sp>
      <p:sp>
        <p:nvSpPr>
          <p:cNvPr id="4" name="Rechteck 3">
            <a:extLst>
              <a:ext uri="{FF2B5EF4-FFF2-40B4-BE49-F238E27FC236}">
                <a16:creationId xmlns:a16="http://schemas.microsoft.com/office/drawing/2014/main" id="{C660A3AF-B8C0-42EF-844C-320B27574ABD}"/>
              </a:ext>
            </a:extLst>
          </p:cNvPr>
          <p:cNvSpPr/>
          <p:nvPr/>
        </p:nvSpPr>
        <p:spPr>
          <a:xfrm rot="19482116">
            <a:off x="3087243" y="3751718"/>
            <a:ext cx="4364736" cy="369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This picture is meant as a Joke.</a:t>
            </a:r>
          </a:p>
        </p:txBody>
      </p:sp>
      <p:sp>
        <p:nvSpPr>
          <p:cNvPr id="6" name="Fußzeilenplatzhalter 5">
            <a:extLst>
              <a:ext uri="{FF2B5EF4-FFF2-40B4-BE49-F238E27FC236}">
                <a16:creationId xmlns:a16="http://schemas.microsoft.com/office/drawing/2014/main" id="{746DA2BB-78CB-419E-AFC3-E314B54295A7}"/>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225706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02740"/>
            <a:ext cx="7729728" cy="486300"/>
          </a:xfrm>
          <a:solidFill>
            <a:schemeClr val="tx1"/>
          </a:solidFill>
        </p:spPr>
        <p:txBody>
          <a:bodyPr>
            <a:normAutofit fontScale="90000"/>
          </a:bodyPr>
          <a:lstStyle/>
          <a:p>
            <a:pPr algn="ctr"/>
            <a:r>
              <a:rPr lang="de-DE" dirty="0">
                <a:solidFill>
                  <a:schemeClr val="bg1"/>
                </a:solidFill>
              </a:rPr>
              <a:t>Organisational Development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16</a:t>
            </a:fld>
            <a:endParaRPr lang="de-DE" noProof="0" dirty="0"/>
          </a:p>
        </p:txBody>
      </p:sp>
      <p:sp>
        <p:nvSpPr>
          <p:cNvPr id="11" name="Textfeld 10">
            <a:extLst>
              <a:ext uri="{FF2B5EF4-FFF2-40B4-BE49-F238E27FC236}">
                <a16:creationId xmlns:a16="http://schemas.microsoft.com/office/drawing/2014/main" id="{5614CD9A-4CCA-48B9-AC44-F1FA9896CACE}"/>
              </a:ext>
            </a:extLst>
          </p:cNvPr>
          <p:cNvSpPr txBox="1"/>
          <p:nvPr/>
        </p:nvSpPr>
        <p:spPr>
          <a:xfrm>
            <a:off x="6096000" y="1799928"/>
            <a:ext cx="5260259" cy="4154984"/>
          </a:xfrm>
          <a:prstGeom prst="rect">
            <a:avLst/>
          </a:prstGeom>
          <a:noFill/>
        </p:spPr>
        <p:txBody>
          <a:bodyPr wrap="square">
            <a:spAutoFit/>
          </a:bodyPr>
          <a:lstStyle/>
          <a:p>
            <a:pPr marL="457200" indent="-457200">
              <a:buFont typeface="Arial" panose="020B0604020202020204" pitchFamily="34" charset="0"/>
              <a:buChar char="•"/>
            </a:pPr>
            <a:r>
              <a:rPr lang="en-US" b="1" dirty="0">
                <a:solidFill>
                  <a:schemeClr val="accent1">
                    <a:lumMod val="60000"/>
                    <a:lumOff val="40000"/>
                  </a:schemeClr>
                </a:solidFill>
              </a:rPr>
              <a:t>Organizational development (OD) basically has two main areas</a:t>
            </a:r>
          </a:p>
          <a:p>
            <a:pPr lvl="1"/>
            <a:r>
              <a:rPr lang="en-US" sz="1600" dirty="0"/>
              <a:t> - one that concerns the personnel and </a:t>
            </a:r>
          </a:p>
          <a:p>
            <a:pPr lvl="1"/>
            <a:r>
              <a:rPr lang="en-US" sz="1600" dirty="0"/>
              <a:t> - one that affects technological changes. </a:t>
            </a:r>
          </a:p>
          <a:p>
            <a:pPr lvl="1"/>
            <a:r>
              <a:rPr lang="en-US" sz="1600" dirty="0"/>
              <a:t>The transitions between these areas of OD are fluid, since technological changes usually also affect personnel. </a:t>
            </a:r>
          </a:p>
          <a:p>
            <a:pPr lvl="1"/>
            <a:endParaRPr lang="en-US" sz="1600" dirty="0"/>
          </a:p>
          <a:p>
            <a:pPr marL="457200" indent="-457200">
              <a:buFont typeface="Arial" panose="020B0604020202020204" pitchFamily="34" charset="0"/>
              <a:buChar char="•"/>
            </a:pPr>
            <a:r>
              <a:rPr lang="en-US" b="1" dirty="0">
                <a:solidFill>
                  <a:schemeClr val="accent1">
                    <a:lumMod val="60000"/>
                    <a:lumOff val="40000"/>
                  </a:schemeClr>
                </a:solidFill>
              </a:rPr>
              <a:t>Mandates of the organizational development departments are:</a:t>
            </a:r>
          </a:p>
          <a:p>
            <a:pPr marL="742950" lvl="1" indent="-285750">
              <a:buFontTx/>
              <a:buChar char="-"/>
            </a:pPr>
            <a:r>
              <a:rPr lang="en-US" sz="1600" dirty="0"/>
              <a:t>Optimization of workflows and processes</a:t>
            </a:r>
          </a:p>
          <a:p>
            <a:pPr marL="742950" lvl="1" indent="-285750">
              <a:buFontTx/>
              <a:buChar char="-"/>
            </a:pPr>
            <a:r>
              <a:rPr lang="en-US" sz="1600" dirty="0"/>
              <a:t>Goal-oriented realignment within employee teams</a:t>
            </a:r>
          </a:p>
          <a:p>
            <a:pPr marL="742950" lvl="1" indent="-285750">
              <a:buFontTx/>
              <a:buChar char="-"/>
            </a:pPr>
            <a:r>
              <a:rPr lang="en-US" sz="1600" dirty="0"/>
              <a:t>Increase of flexibility, willingness to change and innovation</a:t>
            </a:r>
          </a:p>
          <a:p>
            <a:pPr marL="742950" lvl="1" indent="-285750">
              <a:buFontTx/>
              <a:buChar char="-"/>
            </a:pPr>
            <a:r>
              <a:rPr lang="en-US" sz="1600" dirty="0"/>
              <a:t>Improvement of the motivation of the employees</a:t>
            </a:r>
          </a:p>
          <a:p>
            <a:pPr marL="742950" lvl="1" indent="-285750">
              <a:buFontTx/>
              <a:buChar char="-"/>
            </a:pPr>
            <a:r>
              <a:rPr lang="en-US" sz="1600" dirty="0"/>
              <a:t>Technological changes. </a:t>
            </a:r>
            <a:endParaRPr lang="de-DE" sz="1600" dirty="0"/>
          </a:p>
        </p:txBody>
      </p:sp>
      <p:sp>
        <p:nvSpPr>
          <p:cNvPr id="13" name="Textfeld 12">
            <a:extLst>
              <a:ext uri="{FF2B5EF4-FFF2-40B4-BE49-F238E27FC236}">
                <a16:creationId xmlns:a16="http://schemas.microsoft.com/office/drawing/2014/main" id="{24273CD4-1F32-43F7-91F9-C2025401699D}"/>
              </a:ext>
            </a:extLst>
          </p:cNvPr>
          <p:cNvSpPr txBox="1"/>
          <p:nvPr/>
        </p:nvSpPr>
        <p:spPr>
          <a:xfrm>
            <a:off x="1067318" y="5855150"/>
            <a:ext cx="6096000" cy="400110"/>
          </a:xfrm>
          <a:prstGeom prst="rect">
            <a:avLst/>
          </a:prstGeom>
          <a:noFill/>
        </p:spPr>
        <p:txBody>
          <a:bodyPr wrap="square">
            <a:spAutoFit/>
          </a:bodyPr>
          <a:lstStyle/>
          <a:p>
            <a:r>
              <a:rPr lang="de-DE" sz="1000" dirty="0"/>
              <a:t>Source: https://www.landsiedel-seminare.de/coaching-welt/wissen/coaching-themen/organisationsentwicklung.html#prozess</a:t>
            </a:r>
          </a:p>
        </p:txBody>
      </p:sp>
      <p:sp>
        <p:nvSpPr>
          <p:cNvPr id="8" name="Textfeld 7">
            <a:extLst>
              <a:ext uri="{FF2B5EF4-FFF2-40B4-BE49-F238E27FC236}">
                <a16:creationId xmlns:a16="http://schemas.microsoft.com/office/drawing/2014/main" id="{43F1489D-726A-4E2F-A2E3-48FE0A629844}"/>
              </a:ext>
            </a:extLst>
          </p:cNvPr>
          <p:cNvSpPr txBox="1"/>
          <p:nvPr/>
        </p:nvSpPr>
        <p:spPr>
          <a:xfrm>
            <a:off x="1067318" y="1799928"/>
            <a:ext cx="4670752" cy="2893100"/>
          </a:xfrm>
          <a:prstGeom prst="rect">
            <a:avLst/>
          </a:prstGeom>
          <a:noFill/>
        </p:spPr>
        <p:txBody>
          <a:bodyPr wrap="square">
            <a:spAutoFit/>
          </a:bodyPr>
          <a:lstStyle/>
          <a:p>
            <a:pPr marL="457200" indent="-457200">
              <a:buFont typeface="Arial" panose="020B0604020202020204" pitchFamily="34" charset="0"/>
              <a:buChar char="•"/>
            </a:pPr>
            <a:r>
              <a:rPr lang="en-US" b="1" dirty="0">
                <a:solidFill>
                  <a:schemeClr val="accent1">
                    <a:lumMod val="60000"/>
                    <a:lumOff val="40000"/>
                  </a:schemeClr>
                </a:solidFill>
              </a:rPr>
              <a:t>What is meant by organizational development?</a:t>
            </a:r>
          </a:p>
          <a:p>
            <a:endParaRPr lang="en-US" dirty="0"/>
          </a:p>
          <a:p>
            <a:r>
              <a:rPr lang="en-US" sz="1600" u="sng" dirty="0"/>
              <a:t>Organizational development aims at:</a:t>
            </a:r>
          </a:p>
          <a:p>
            <a:r>
              <a:rPr lang="en-US" sz="1600" dirty="0"/>
              <a:t>- Changing individual behavior patterns, </a:t>
            </a:r>
          </a:p>
          <a:p>
            <a:r>
              <a:rPr lang="en-US" sz="1600" dirty="0"/>
              <a:t>- Attitudes and skills of the organization members (personal)</a:t>
            </a:r>
          </a:p>
          <a:p>
            <a:r>
              <a:rPr lang="en-US" sz="1600" dirty="0"/>
              <a:t>- Organizational and communication processes (procedural)</a:t>
            </a:r>
          </a:p>
          <a:p>
            <a:r>
              <a:rPr lang="en-US" sz="1600" dirty="0"/>
              <a:t>- Structural regulations e.g. working time, work organization, wage forms (structural)</a:t>
            </a:r>
          </a:p>
        </p:txBody>
      </p:sp>
      <p:sp>
        <p:nvSpPr>
          <p:cNvPr id="4" name="Fußzeilenplatzhalter 3">
            <a:extLst>
              <a:ext uri="{FF2B5EF4-FFF2-40B4-BE49-F238E27FC236}">
                <a16:creationId xmlns:a16="http://schemas.microsoft.com/office/drawing/2014/main" id="{B8FBE412-65BB-4EA6-81C0-3E1FF921F6F4}"/>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114289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76275"/>
            <a:ext cx="7729728" cy="489462"/>
          </a:xfrm>
          <a:solidFill>
            <a:schemeClr val="tx1"/>
          </a:solidFill>
        </p:spPr>
        <p:txBody>
          <a:bodyPr>
            <a:normAutofit fontScale="90000"/>
          </a:bodyPr>
          <a:lstStyle/>
          <a:p>
            <a:pPr algn="ctr"/>
            <a:r>
              <a:rPr lang="de-DE" dirty="0">
                <a:solidFill>
                  <a:schemeClr val="bg1"/>
                </a:solidFill>
              </a:rPr>
              <a:t>Business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17</a:t>
            </a:fld>
            <a:endParaRPr lang="de-DE" noProof="0" dirty="0"/>
          </a:p>
        </p:txBody>
      </p:sp>
      <p:sp>
        <p:nvSpPr>
          <p:cNvPr id="6" name="Textfeld 5">
            <a:extLst>
              <a:ext uri="{FF2B5EF4-FFF2-40B4-BE49-F238E27FC236}">
                <a16:creationId xmlns:a16="http://schemas.microsoft.com/office/drawing/2014/main" id="{27410AAF-EBF1-4C92-A395-A20878D7D049}"/>
              </a:ext>
            </a:extLst>
          </p:cNvPr>
          <p:cNvSpPr txBox="1"/>
          <p:nvPr/>
        </p:nvSpPr>
        <p:spPr>
          <a:xfrm>
            <a:off x="2231136" y="1712397"/>
            <a:ext cx="7729728" cy="3693319"/>
          </a:xfrm>
          <a:prstGeom prst="rect">
            <a:avLst/>
          </a:prstGeom>
          <a:noFill/>
        </p:spPr>
        <p:txBody>
          <a:bodyPr wrap="square">
            <a:spAutoFit/>
          </a:bodyPr>
          <a:lstStyle/>
          <a:p>
            <a:r>
              <a:rPr lang="en-US" dirty="0">
                <a:latin typeface="AvenirNext"/>
              </a:rPr>
              <a:t>A b</a:t>
            </a:r>
            <a:r>
              <a:rPr lang="en-US" b="0" i="0" dirty="0">
                <a:effectLst/>
                <a:latin typeface="AvenirNext"/>
              </a:rPr>
              <a:t>usiness strategy is a roadmap for achieving </a:t>
            </a:r>
            <a:r>
              <a:rPr lang="en-US" dirty="0">
                <a:latin typeface="AvenirNext"/>
              </a:rPr>
              <a:t>organisation´s</a:t>
            </a:r>
            <a:r>
              <a:rPr lang="en-US" b="0" i="0" dirty="0">
                <a:effectLst/>
                <a:latin typeface="AvenirNext"/>
              </a:rPr>
              <a:t> goals. It establishes a set of principles that concerns organisation's priorities, decisions, and actions. </a:t>
            </a:r>
          </a:p>
          <a:p>
            <a:endParaRPr lang="en-US" dirty="0">
              <a:latin typeface="AvenirNext"/>
            </a:endParaRPr>
          </a:p>
          <a:p>
            <a:pPr marL="285750" indent="-285750">
              <a:buFont typeface="Arial" panose="020B0604020202020204" pitchFamily="34" charset="0"/>
              <a:buChar char="•"/>
            </a:pPr>
            <a:r>
              <a:rPr lang="en-US" b="0" i="0" dirty="0">
                <a:effectLst/>
                <a:latin typeface="AvenirNext"/>
              </a:rPr>
              <a:t>Identify your organisation's aspirations and set goals to measure progress toward achieving that aspiration.</a:t>
            </a:r>
          </a:p>
          <a:p>
            <a:endParaRPr lang="en-US" b="0" i="0" dirty="0">
              <a:effectLst/>
              <a:latin typeface="AvenirNext"/>
            </a:endParaRPr>
          </a:p>
          <a:p>
            <a:pPr marL="285750" indent="-285750">
              <a:buFont typeface="Arial" panose="020B0604020202020204" pitchFamily="34" charset="0"/>
              <a:buChar char="•"/>
            </a:pPr>
            <a:r>
              <a:rPr lang="en-US" b="0" i="0" dirty="0">
                <a:effectLst/>
                <a:latin typeface="AvenirNext"/>
              </a:rPr>
              <a:t>Pinpoint which Customer Segments should benefit from your products and services. Which customer Segments should use your system. </a:t>
            </a:r>
          </a:p>
          <a:p>
            <a:endParaRPr lang="en-US" b="0" i="0" dirty="0">
              <a:effectLst/>
              <a:latin typeface="AvenirNext"/>
            </a:endParaRPr>
          </a:p>
          <a:p>
            <a:pPr marL="285750" indent="-285750">
              <a:buFont typeface="Arial" panose="020B0604020202020204" pitchFamily="34" charset="0"/>
              <a:buChar char="•"/>
            </a:pPr>
            <a:r>
              <a:rPr lang="en-US" b="0" i="0" dirty="0">
                <a:effectLst/>
                <a:latin typeface="AvenirNext"/>
              </a:rPr>
              <a:t>Figure out which competencies are needed to offer successfully products and services to these customers in order to build </a:t>
            </a:r>
            <a:r>
              <a:rPr lang="en-US" dirty="0">
                <a:latin typeface="AvenirNext"/>
              </a:rPr>
              <a:t>on </a:t>
            </a:r>
            <a:r>
              <a:rPr lang="en-US" b="0" i="0" dirty="0">
                <a:effectLst/>
                <a:latin typeface="AvenirNext"/>
              </a:rPr>
              <a:t>organisation’s success.</a:t>
            </a:r>
          </a:p>
          <a:p>
            <a:endParaRPr lang="en-US" b="0" i="0" dirty="0">
              <a:effectLst/>
              <a:latin typeface="AvenirNext"/>
            </a:endParaRPr>
          </a:p>
          <a:p>
            <a:pPr marL="285750" indent="-285750">
              <a:buFont typeface="Arial" panose="020B0604020202020204" pitchFamily="34" charset="0"/>
              <a:buChar char="•"/>
            </a:pPr>
            <a:r>
              <a:rPr lang="en-US" b="0" i="0" dirty="0">
                <a:effectLst/>
                <a:latin typeface="AvenirNext"/>
              </a:rPr>
              <a:t>Decide which management systems are needed to hone these competencies.</a:t>
            </a:r>
            <a:endParaRPr lang="de-DE" dirty="0"/>
          </a:p>
        </p:txBody>
      </p:sp>
      <p:sp>
        <p:nvSpPr>
          <p:cNvPr id="4" name="Fußzeilenplatzhalter 3">
            <a:extLst>
              <a:ext uri="{FF2B5EF4-FFF2-40B4-BE49-F238E27FC236}">
                <a16:creationId xmlns:a16="http://schemas.microsoft.com/office/drawing/2014/main" id="{1BDE3C4F-903B-4417-9B5D-755BAB3FF9E9}"/>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2703755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154936" y="619125"/>
            <a:ext cx="7846314" cy="508512"/>
          </a:xfrm>
          <a:solidFill>
            <a:schemeClr val="tx1"/>
          </a:solidFill>
        </p:spPr>
        <p:txBody>
          <a:bodyPr>
            <a:normAutofit fontScale="90000"/>
          </a:bodyPr>
          <a:lstStyle/>
          <a:p>
            <a:pPr algn="ctr"/>
            <a:r>
              <a:rPr lang="de-DE" dirty="0">
                <a:solidFill>
                  <a:schemeClr val="bg1"/>
                </a:solidFill>
              </a:rPr>
              <a:t>Strategic Planning</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18</a:t>
            </a:fld>
            <a:endParaRPr lang="de-DE" noProof="0" dirty="0"/>
          </a:p>
        </p:txBody>
      </p:sp>
      <p:pic>
        <p:nvPicPr>
          <p:cNvPr id="4" name="Grafik 3">
            <a:extLst>
              <a:ext uri="{FF2B5EF4-FFF2-40B4-BE49-F238E27FC236}">
                <a16:creationId xmlns:a16="http://schemas.microsoft.com/office/drawing/2014/main" id="{4DD3BFCA-C2D6-446A-8105-0F634FA79159}"/>
              </a:ext>
            </a:extLst>
          </p:cNvPr>
          <p:cNvPicPr>
            <a:picLocks noChangeAspect="1"/>
          </p:cNvPicPr>
          <p:nvPr/>
        </p:nvPicPr>
        <p:blipFill>
          <a:blip r:embed="rId2"/>
          <a:stretch>
            <a:fillRect/>
          </a:stretch>
        </p:blipFill>
        <p:spPr>
          <a:xfrm>
            <a:off x="1847088" y="1384587"/>
            <a:ext cx="8497824" cy="4778088"/>
          </a:xfrm>
          <a:prstGeom prst="rect">
            <a:avLst/>
          </a:prstGeom>
        </p:spPr>
      </p:pic>
      <p:sp>
        <p:nvSpPr>
          <p:cNvPr id="5" name="Fußzeilenplatzhalter 4">
            <a:extLst>
              <a:ext uri="{FF2B5EF4-FFF2-40B4-BE49-F238E27FC236}">
                <a16:creationId xmlns:a16="http://schemas.microsoft.com/office/drawing/2014/main" id="{DBD46735-807D-4D1A-A50C-7090FB6DD3A6}"/>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2532135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154936" y="619125"/>
            <a:ext cx="7846314" cy="508512"/>
          </a:xfrm>
          <a:solidFill>
            <a:schemeClr val="tx1"/>
          </a:solidFill>
        </p:spPr>
        <p:txBody>
          <a:bodyPr>
            <a:normAutofit fontScale="90000"/>
          </a:bodyPr>
          <a:lstStyle/>
          <a:p>
            <a:pPr algn="ctr"/>
            <a:r>
              <a:rPr lang="de-DE" dirty="0">
                <a:solidFill>
                  <a:schemeClr val="bg1"/>
                </a:solidFill>
              </a:rPr>
              <a:t>Budget Planning</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19</a:t>
            </a:fld>
            <a:endParaRPr lang="de-DE" noProof="0" dirty="0"/>
          </a:p>
        </p:txBody>
      </p:sp>
      <p:sp>
        <p:nvSpPr>
          <p:cNvPr id="5" name="Fußzeilenplatzhalter 4">
            <a:extLst>
              <a:ext uri="{FF2B5EF4-FFF2-40B4-BE49-F238E27FC236}">
                <a16:creationId xmlns:a16="http://schemas.microsoft.com/office/drawing/2014/main" id="{DBD46735-807D-4D1A-A50C-7090FB6DD3A6}"/>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7" name="Grafik 6">
            <a:extLst>
              <a:ext uri="{FF2B5EF4-FFF2-40B4-BE49-F238E27FC236}">
                <a16:creationId xmlns:a16="http://schemas.microsoft.com/office/drawing/2014/main" id="{B690DB27-5992-4417-A135-E33DD084F5D0}"/>
              </a:ext>
            </a:extLst>
          </p:cNvPr>
          <p:cNvPicPr>
            <a:picLocks noChangeAspect="1"/>
          </p:cNvPicPr>
          <p:nvPr/>
        </p:nvPicPr>
        <p:blipFill>
          <a:blip r:embed="rId2"/>
          <a:stretch>
            <a:fillRect/>
          </a:stretch>
        </p:blipFill>
        <p:spPr>
          <a:xfrm>
            <a:off x="1295399" y="1222234"/>
            <a:ext cx="9858375" cy="5107083"/>
          </a:xfrm>
          <a:prstGeom prst="rect">
            <a:avLst/>
          </a:prstGeom>
        </p:spPr>
      </p:pic>
      <p:sp>
        <p:nvSpPr>
          <p:cNvPr id="9" name="Textfeld 8">
            <a:extLst>
              <a:ext uri="{FF2B5EF4-FFF2-40B4-BE49-F238E27FC236}">
                <a16:creationId xmlns:a16="http://schemas.microsoft.com/office/drawing/2014/main" id="{9FF277D7-B2D7-4FD3-BEAD-1D01A62742A6}"/>
              </a:ext>
            </a:extLst>
          </p:cNvPr>
          <p:cNvSpPr txBox="1"/>
          <p:nvPr/>
        </p:nvSpPr>
        <p:spPr>
          <a:xfrm>
            <a:off x="1971675" y="6130394"/>
            <a:ext cx="6096000" cy="246221"/>
          </a:xfrm>
          <a:prstGeom prst="rect">
            <a:avLst/>
          </a:prstGeom>
          <a:noFill/>
        </p:spPr>
        <p:txBody>
          <a:bodyPr wrap="square">
            <a:spAutoFit/>
          </a:bodyPr>
          <a:lstStyle/>
          <a:p>
            <a:r>
              <a:rPr lang="de-DE" sz="1000" dirty="0"/>
              <a:t>Source: http://www.oneclicksolutions.com.sg/Budget-Control-Tool.html</a:t>
            </a:r>
          </a:p>
        </p:txBody>
      </p:sp>
    </p:spTree>
    <p:extLst>
      <p:ext uri="{BB962C8B-B14F-4D97-AF65-F5344CB8AC3E}">
        <p14:creationId xmlns:p14="http://schemas.microsoft.com/office/powerpoint/2010/main" val="3574874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4" y="-725543"/>
            <a:ext cx="11029616" cy="1188720"/>
          </a:xfrm>
        </p:spPr>
        <p:txBody>
          <a:bodyPr rtlCol="0"/>
          <a:lstStyle/>
          <a:p>
            <a:pPr rtl="0"/>
            <a:r>
              <a:rPr lang="de" dirty="0"/>
              <a:t>Agenda</a:t>
            </a:r>
          </a:p>
        </p:txBody>
      </p:sp>
      <p:sp>
        <p:nvSpPr>
          <p:cNvPr id="5" name="Inhaltsplatzhalter 4">
            <a:extLst>
              <a:ext uri="{FF2B5EF4-FFF2-40B4-BE49-F238E27FC236}">
                <a16:creationId xmlns:a16="http://schemas.microsoft.com/office/drawing/2014/main" id="{B431FD61-8BE1-469B-8940-A3D9C0733464}"/>
              </a:ext>
            </a:extLst>
          </p:cNvPr>
          <p:cNvSpPr>
            <a:spLocks noGrp="1"/>
          </p:cNvSpPr>
          <p:nvPr>
            <p:ph idx="1"/>
          </p:nvPr>
        </p:nvSpPr>
        <p:spPr>
          <a:xfrm>
            <a:off x="581190" y="1674249"/>
            <a:ext cx="11029615" cy="5636514"/>
          </a:xfrm>
        </p:spPr>
        <p:txBody>
          <a:bodyPr>
            <a:normAutofit fontScale="77500" lnSpcReduction="20000"/>
          </a:bodyPr>
          <a:lstStyle/>
          <a:p>
            <a:pPr marL="0" indent="0">
              <a:buNone/>
            </a:pPr>
            <a:r>
              <a:rPr lang="de-DE" sz="1900" b="1" dirty="0">
                <a:solidFill>
                  <a:srgbClr val="00B0F0"/>
                </a:solidFill>
              </a:rPr>
              <a:t>INTRODUCTIONAL INFORMATION </a:t>
            </a:r>
          </a:p>
          <a:p>
            <a:pPr marL="342900" indent="-342900">
              <a:buFont typeface="+mj-lt"/>
              <a:buAutoNum type="arabicPeriod"/>
            </a:pPr>
            <a:r>
              <a:rPr lang="de-DE" sz="1900" b="1" dirty="0">
                <a:solidFill>
                  <a:schemeClr val="tx1"/>
                </a:solidFill>
              </a:rPr>
              <a:t>Optional Version of SESA´s Future Process Landscape </a:t>
            </a:r>
          </a:p>
          <a:p>
            <a:pPr marL="342900" indent="-342900">
              <a:buFont typeface="+mj-lt"/>
              <a:buAutoNum type="arabicPeriod"/>
            </a:pPr>
            <a:r>
              <a:rPr lang="de-DE" sz="1900" b="1" dirty="0">
                <a:solidFill>
                  <a:schemeClr val="tx1"/>
                </a:solidFill>
              </a:rPr>
              <a:t>Framework of Strategy Implementation</a:t>
            </a:r>
          </a:p>
          <a:p>
            <a:pPr marL="0" indent="0">
              <a:buNone/>
            </a:pPr>
            <a:r>
              <a:rPr lang="de-DE" sz="1900" b="1" dirty="0">
                <a:solidFill>
                  <a:srgbClr val="00B0F0"/>
                </a:solidFill>
              </a:rPr>
              <a:t>DESCRIPTIONS OF MANAGERIAL FIELDS</a:t>
            </a:r>
          </a:p>
          <a:p>
            <a:pPr marL="342900" indent="-342900">
              <a:buFont typeface="+mj-lt"/>
              <a:buAutoNum type="arabicPeriod"/>
            </a:pPr>
            <a:r>
              <a:rPr lang="de-DE" sz="1900" b="1" dirty="0">
                <a:solidFill>
                  <a:schemeClr val="tx1"/>
                </a:solidFill>
              </a:rPr>
              <a:t>Vision</a:t>
            </a:r>
            <a:r>
              <a:rPr lang="de-DE" sz="1900" b="1" dirty="0">
                <a:solidFill>
                  <a:srgbClr val="00B0F0"/>
                </a:solidFill>
              </a:rPr>
              <a:t> </a:t>
            </a:r>
          </a:p>
          <a:p>
            <a:pPr marL="342900" indent="-342900">
              <a:buFont typeface="+mj-lt"/>
              <a:buAutoNum type="arabicPeriod"/>
            </a:pPr>
            <a:r>
              <a:rPr lang="de-DE" sz="1900" b="1" dirty="0">
                <a:solidFill>
                  <a:schemeClr val="tx1"/>
                </a:solidFill>
              </a:rPr>
              <a:t>Mission </a:t>
            </a:r>
          </a:p>
          <a:p>
            <a:pPr marL="342900" indent="-342900">
              <a:buFont typeface="+mj-lt"/>
              <a:buAutoNum type="arabicPeriod"/>
            </a:pPr>
            <a:r>
              <a:rPr lang="de-DE" sz="1900" b="1" dirty="0">
                <a:solidFill>
                  <a:schemeClr val="tx1"/>
                </a:solidFill>
              </a:rPr>
              <a:t>Values</a:t>
            </a:r>
          </a:p>
          <a:p>
            <a:pPr marL="342900" indent="-342900">
              <a:buFont typeface="+mj-lt"/>
              <a:buAutoNum type="arabicPeriod"/>
            </a:pPr>
            <a:r>
              <a:rPr lang="de-DE" sz="1900" b="1" dirty="0">
                <a:solidFill>
                  <a:schemeClr val="tx1"/>
                </a:solidFill>
              </a:rPr>
              <a:t>Cultural Management</a:t>
            </a:r>
          </a:p>
          <a:p>
            <a:pPr marL="342900" indent="-342900">
              <a:buFont typeface="+mj-lt"/>
              <a:buAutoNum type="arabicPeriod"/>
            </a:pPr>
            <a:r>
              <a:rPr lang="de-DE" sz="1900" b="1" dirty="0">
                <a:solidFill>
                  <a:schemeClr val="tx1"/>
                </a:solidFill>
              </a:rPr>
              <a:t>Business Model Creation</a:t>
            </a:r>
          </a:p>
          <a:p>
            <a:pPr marL="342900" indent="-342900">
              <a:buFont typeface="+mj-lt"/>
              <a:buAutoNum type="arabicPeriod"/>
            </a:pPr>
            <a:r>
              <a:rPr lang="de-DE" sz="1900" b="1" dirty="0">
                <a:solidFill>
                  <a:schemeClr val="tx1"/>
                </a:solidFill>
              </a:rPr>
              <a:t>Organisation´s Structure</a:t>
            </a:r>
          </a:p>
          <a:p>
            <a:pPr marL="342900" indent="-342900">
              <a:buFont typeface="+mj-lt"/>
              <a:buAutoNum type="arabicPeriod"/>
            </a:pPr>
            <a:r>
              <a:rPr lang="de-DE" sz="1900" b="1" dirty="0">
                <a:solidFill>
                  <a:schemeClr val="tx1"/>
                </a:solidFill>
              </a:rPr>
              <a:t>Organisational Development</a:t>
            </a:r>
          </a:p>
          <a:p>
            <a:pPr marL="342900" indent="-342900">
              <a:buFont typeface="+mj-lt"/>
              <a:buAutoNum type="arabicPeriod"/>
            </a:pPr>
            <a:r>
              <a:rPr lang="de-DE" sz="1900" b="1" dirty="0">
                <a:solidFill>
                  <a:schemeClr val="tx1"/>
                </a:solidFill>
              </a:rPr>
              <a:t>Business Strategy</a:t>
            </a:r>
          </a:p>
          <a:p>
            <a:pPr marL="342900" indent="-342900">
              <a:buFont typeface="+mj-lt"/>
              <a:buAutoNum type="arabicPeriod"/>
            </a:pPr>
            <a:r>
              <a:rPr lang="de-DE" sz="1900" b="1" dirty="0">
                <a:solidFill>
                  <a:schemeClr val="tx1"/>
                </a:solidFill>
              </a:rPr>
              <a:t>Strategic Planning </a:t>
            </a:r>
          </a:p>
          <a:p>
            <a:pPr marL="342900" indent="-342900">
              <a:buFont typeface="+mj-lt"/>
              <a:buAutoNum type="arabicPeriod"/>
            </a:pPr>
            <a:r>
              <a:rPr lang="de-DE" sz="1900" b="1" dirty="0">
                <a:solidFill>
                  <a:schemeClr val="tx1"/>
                </a:solidFill>
              </a:rPr>
              <a:t>Budget Planning </a:t>
            </a:r>
          </a:p>
          <a:p>
            <a:pPr marL="342900" indent="-342900">
              <a:buFont typeface="+mj-lt"/>
              <a:buAutoNum type="arabicPeriod"/>
            </a:pPr>
            <a:r>
              <a:rPr lang="de-DE" sz="1900" b="1" dirty="0">
                <a:solidFill>
                  <a:schemeClr val="tx1"/>
                </a:solidFill>
              </a:rPr>
              <a:t>Fund Raising Strategy</a:t>
            </a:r>
          </a:p>
          <a:p>
            <a:pPr marL="342900" indent="-342900">
              <a:buFont typeface="+mj-lt"/>
              <a:buAutoNum type="arabicPeriod"/>
            </a:pPr>
            <a:r>
              <a:rPr lang="de-DE" sz="1900" b="1" dirty="0">
                <a:solidFill>
                  <a:schemeClr val="tx1"/>
                </a:solidFill>
              </a:rPr>
              <a:t>Business Development Strategy (Growth)</a:t>
            </a:r>
          </a:p>
          <a:p>
            <a:pPr marL="342900" indent="-342900">
              <a:buFont typeface="+mj-lt"/>
              <a:buAutoNum type="arabicPeriod"/>
            </a:pPr>
            <a:r>
              <a:rPr lang="de-DE" sz="1900" b="1" dirty="0">
                <a:solidFill>
                  <a:schemeClr val="tx1"/>
                </a:solidFill>
              </a:rPr>
              <a:t>HR-Strategy</a:t>
            </a: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rgbClr val="00B0F0"/>
              </a:solidFill>
            </a:endParaRPr>
          </a:p>
          <a:p>
            <a:pPr marL="0" indent="0">
              <a:buNone/>
            </a:pPr>
            <a:endParaRPr lang="de-DE" b="1" dirty="0">
              <a:solidFill>
                <a:srgbClr val="00B0F0"/>
              </a:solidFill>
            </a:endParaRPr>
          </a:p>
          <a:p>
            <a:pPr marL="342900" indent="-342900">
              <a:buFont typeface="+mj-lt"/>
              <a:buAutoNum type="arabicPeriod"/>
            </a:pPr>
            <a:endParaRPr lang="de-DE" dirty="0"/>
          </a:p>
        </p:txBody>
      </p:sp>
      <p:sp>
        <p:nvSpPr>
          <p:cNvPr id="6" name="Fußzeilenplatzhalter 5">
            <a:extLst>
              <a:ext uri="{FF2B5EF4-FFF2-40B4-BE49-F238E27FC236}">
                <a16:creationId xmlns:a16="http://schemas.microsoft.com/office/drawing/2014/main" id="{C96E39DD-1596-4DAB-B016-E3F8D50B573D}"/>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3" name="Foliennummernplatzhalter 2">
            <a:extLst>
              <a:ext uri="{FF2B5EF4-FFF2-40B4-BE49-F238E27FC236}">
                <a16:creationId xmlns:a16="http://schemas.microsoft.com/office/drawing/2014/main" id="{99485F0B-4ACC-4A08-BF84-0AC4DFEF8598}"/>
              </a:ext>
            </a:extLst>
          </p:cNvPr>
          <p:cNvSpPr>
            <a:spLocks noGrp="1"/>
          </p:cNvSpPr>
          <p:nvPr>
            <p:ph type="sldNum" sz="quarter" idx="12"/>
          </p:nvPr>
        </p:nvSpPr>
        <p:spPr/>
        <p:txBody>
          <a:bodyPr/>
          <a:lstStyle/>
          <a:p>
            <a:pPr rtl="0"/>
            <a:fld id="{3A98EE3D-8CD1-4C3F-BD1C-C98C9596463C}" type="slidenum">
              <a:rPr lang="en-US" smtClean="0"/>
              <a:t>2</a:t>
            </a:fld>
            <a:endParaRPr lang="en-US" dirty="0"/>
          </a:p>
        </p:txBody>
      </p:sp>
      <p:pic>
        <p:nvPicPr>
          <p:cNvPr id="7" name="Grafik 6">
            <a:extLst>
              <a:ext uri="{FF2B5EF4-FFF2-40B4-BE49-F238E27FC236}">
                <a16:creationId xmlns:a16="http://schemas.microsoft.com/office/drawing/2014/main" id="{FD24D82D-1C7D-4FA9-87E0-CB56E50DBD63}"/>
              </a:ext>
            </a:extLst>
          </p:cNvPr>
          <p:cNvPicPr>
            <a:picLocks noChangeAspect="1"/>
          </p:cNvPicPr>
          <p:nvPr/>
        </p:nvPicPr>
        <p:blipFill>
          <a:blip r:embed="rId2"/>
          <a:stretch>
            <a:fillRect/>
          </a:stretch>
        </p:blipFill>
        <p:spPr>
          <a:xfrm rot="19572168">
            <a:off x="8207008" y="960366"/>
            <a:ext cx="2725148" cy="920576"/>
          </a:xfrm>
          <a:prstGeom prst="rect">
            <a:avLst/>
          </a:prstGeom>
        </p:spPr>
      </p:pic>
    </p:spTree>
    <p:extLst>
      <p:ext uri="{BB962C8B-B14F-4D97-AF65-F5344CB8AC3E}">
        <p14:creationId xmlns:p14="http://schemas.microsoft.com/office/powerpoint/2010/main" val="263784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154936" y="619125"/>
            <a:ext cx="7846314" cy="508512"/>
          </a:xfrm>
          <a:solidFill>
            <a:schemeClr val="tx1"/>
          </a:solidFill>
        </p:spPr>
        <p:txBody>
          <a:bodyPr>
            <a:normAutofit fontScale="90000"/>
          </a:bodyPr>
          <a:lstStyle/>
          <a:p>
            <a:pPr algn="ctr"/>
            <a:r>
              <a:rPr lang="de-DE" dirty="0">
                <a:solidFill>
                  <a:schemeClr val="bg1"/>
                </a:solidFill>
              </a:rPr>
              <a:t>Fund Raising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20</a:t>
            </a:fld>
            <a:endParaRPr lang="de-DE" noProof="0" dirty="0"/>
          </a:p>
        </p:txBody>
      </p:sp>
      <p:sp>
        <p:nvSpPr>
          <p:cNvPr id="5" name="Fußzeilenplatzhalter 4">
            <a:extLst>
              <a:ext uri="{FF2B5EF4-FFF2-40B4-BE49-F238E27FC236}">
                <a16:creationId xmlns:a16="http://schemas.microsoft.com/office/drawing/2014/main" id="{DBD46735-807D-4D1A-A50C-7090FB6DD3A6}"/>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8" name="Textfeld 7">
            <a:extLst>
              <a:ext uri="{FF2B5EF4-FFF2-40B4-BE49-F238E27FC236}">
                <a16:creationId xmlns:a16="http://schemas.microsoft.com/office/drawing/2014/main" id="{617F23B4-BC80-47AA-9A83-FEE69F8B6522}"/>
              </a:ext>
            </a:extLst>
          </p:cNvPr>
          <p:cNvSpPr txBox="1"/>
          <p:nvPr/>
        </p:nvSpPr>
        <p:spPr>
          <a:xfrm>
            <a:off x="2154934" y="1553446"/>
            <a:ext cx="7846313" cy="3139321"/>
          </a:xfrm>
          <a:prstGeom prst="rect">
            <a:avLst/>
          </a:prstGeom>
          <a:noFill/>
        </p:spPr>
        <p:txBody>
          <a:bodyPr wrap="square">
            <a:spAutoFit/>
          </a:bodyPr>
          <a:lstStyle/>
          <a:p>
            <a:pPr algn="l"/>
            <a:r>
              <a:rPr lang="en-US" b="0" i="0" u="sng" dirty="0">
                <a:effectLst/>
              </a:rPr>
              <a:t>A fundraising strategy is a plan which sets out: </a:t>
            </a:r>
          </a:p>
          <a:p>
            <a:pPr algn="l"/>
            <a:endParaRPr lang="en-US" b="0" i="0" dirty="0">
              <a:effectLst/>
            </a:endParaRPr>
          </a:p>
          <a:p>
            <a:pPr marL="285750" indent="-285750" algn="l">
              <a:buFont typeface="Arial" panose="020B0604020202020204" pitchFamily="34" charset="0"/>
              <a:buChar char="•"/>
            </a:pPr>
            <a:r>
              <a:rPr lang="en-US" b="0" i="0" dirty="0">
                <a:effectLst/>
              </a:rPr>
              <a:t>what your organisation was set up to do and its main areas of work</a:t>
            </a:r>
          </a:p>
          <a:p>
            <a:pPr marL="285750" indent="-285750" algn="l">
              <a:buFont typeface="Arial" panose="020B0604020202020204" pitchFamily="34" charset="0"/>
              <a:buChar char="•"/>
            </a:pPr>
            <a:r>
              <a:rPr lang="en-US" b="0" i="0" dirty="0">
                <a:effectLst/>
              </a:rPr>
              <a:t>what your funding needs and priorities are over the coming period of time</a:t>
            </a:r>
          </a:p>
          <a:p>
            <a:pPr marL="285750" indent="-285750">
              <a:buFont typeface="Arial" panose="020B0604020202020204" pitchFamily="34" charset="0"/>
              <a:buChar char="•"/>
            </a:pPr>
            <a:r>
              <a:rPr lang="en-US" b="0" i="0" dirty="0">
                <a:effectLst/>
              </a:rPr>
              <a:t>where you will raise it from (potential donors or loan providers, your own budget plan, the ministry of finance, savings from other projects) </a:t>
            </a:r>
          </a:p>
          <a:p>
            <a:pPr marL="285750" indent="-285750">
              <a:buFont typeface="Arial" panose="020B0604020202020204" pitchFamily="34" charset="0"/>
              <a:buChar char="•"/>
            </a:pPr>
            <a:r>
              <a:rPr lang="en-US" b="0" i="0" dirty="0">
                <a:effectLst/>
              </a:rPr>
              <a:t>how you intend to raise that money (activities)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0" i="0" dirty="0">
              <a:effectLst/>
            </a:endParaRPr>
          </a:p>
          <a:p>
            <a:pPr marL="285750" indent="-285750">
              <a:buFont typeface="Arial" panose="020B0604020202020204" pitchFamily="34" charset="0"/>
              <a:buChar char="•"/>
            </a:pPr>
            <a:endParaRPr lang="en-US" b="0" i="0" dirty="0">
              <a:effectLst/>
            </a:endParaRPr>
          </a:p>
          <a:p>
            <a:endParaRPr lang="en-US" b="0" i="0" dirty="0">
              <a:effectLst/>
            </a:endParaRPr>
          </a:p>
        </p:txBody>
      </p:sp>
      <p:sp>
        <p:nvSpPr>
          <p:cNvPr id="10" name="Textfeld 9">
            <a:extLst>
              <a:ext uri="{FF2B5EF4-FFF2-40B4-BE49-F238E27FC236}">
                <a16:creationId xmlns:a16="http://schemas.microsoft.com/office/drawing/2014/main" id="{20B5A7E4-CD59-4E52-85BA-AFFE502E96F5}"/>
              </a:ext>
            </a:extLst>
          </p:cNvPr>
          <p:cNvSpPr txBox="1"/>
          <p:nvPr/>
        </p:nvSpPr>
        <p:spPr>
          <a:xfrm>
            <a:off x="2154934" y="3488639"/>
            <a:ext cx="7846313" cy="923330"/>
          </a:xfrm>
          <a:prstGeom prst="rect">
            <a:avLst/>
          </a:prstGeom>
          <a:noFill/>
        </p:spPr>
        <p:txBody>
          <a:bodyPr wrap="square">
            <a:spAutoFit/>
          </a:bodyPr>
          <a:lstStyle/>
          <a:p>
            <a:pPr marL="285750" indent="-285750" algn="l">
              <a:buFont typeface="Arial" panose="020B0604020202020204" pitchFamily="34" charset="0"/>
              <a:buChar char="•"/>
            </a:pPr>
            <a:r>
              <a:rPr lang="en-US" b="0" i="0" dirty="0">
                <a:effectLst/>
              </a:rPr>
              <a:t>Go for small as well as large amounts of money, but don´t get distracted!</a:t>
            </a:r>
          </a:p>
          <a:p>
            <a:pPr marL="285750" indent="-285750" algn="l">
              <a:buFont typeface="Arial" panose="020B0604020202020204" pitchFamily="34" charset="0"/>
              <a:buChar char="•"/>
            </a:pPr>
            <a:r>
              <a:rPr lang="en-US" b="0" i="0" dirty="0">
                <a:effectLst/>
              </a:rPr>
              <a:t>Chase funding partners which fit your purpose. </a:t>
            </a:r>
          </a:p>
          <a:p>
            <a:pPr marL="285750" indent="-285750" algn="l">
              <a:buFont typeface="Arial" panose="020B0604020202020204" pitchFamily="34" charset="0"/>
              <a:buChar char="•"/>
            </a:pPr>
            <a:r>
              <a:rPr lang="en-US" b="0" i="0" dirty="0">
                <a:effectLst/>
              </a:rPr>
              <a:t>Set timescales and try to keep to them.</a:t>
            </a:r>
          </a:p>
        </p:txBody>
      </p:sp>
      <p:sp>
        <p:nvSpPr>
          <p:cNvPr id="12" name="Textfeld 11">
            <a:extLst>
              <a:ext uri="{FF2B5EF4-FFF2-40B4-BE49-F238E27FC236}">
                <a16:creationId xmlns:a16="http://schemas.microsoft.com/office/drawing/2014/main" id="{249D6BAF-9177-4971-93E2-8422AAD844E3}"/>
              </a:ext>
            </a:extLst>
          </p:cNvPr>
          <p:cNvSpPr txBox="1"/>
          <p:nvPr/>
        </p:nvSpPr>
        <p:spPr>
          <a:xfrm>
            <a:off x="2085975" y="4692767"/>
            <a:ext cx="8591550" cy="1169551"/>
          </a:xfrm>
          <a:prstGeom prst="rect">
            <a:avLst/>
          </a:prstGeom>
          <a:noFill/>
        </p:spPr>
        <p:txBody>
          <a:bodyPr wrap="square">
            <a:spAutoFit/>
          </a:bodyPr>
          <a:lstStyle/>
          <a:p>
            <a:pPr algn="l"/>
            <a:r>
              <a:rPr lang="en-US" sz="1600" b="1" i="0" u="sng" dirty="0">
                <a:effectLst/>
              </a:rPr>
              <a:t>Sustainable funding </a:t>
            </a:r>
          </a:p>
          <a:p>
            <a:pPr marL="285750" indent="-285750">
              <a:buFont typeface="Arial" panose="020B0604020202020204" pitchFamily="34" charset="0"/>
              <a:buChar char="•"/>
            </a:pPr>
            <a:r>
              <a:rPr lang="en-US" dirty="0"/>
              <a:t>Once you have set out what you want to achieve and how much money you will need approximately, stay tuned with the potential donors to make sure you are getting funds (e.g. contracting) </a:t>
            </a:r>
          </a:p>
        </p:txBody>
      </p:sp>
    </p:spTree>
    <p:extLst>
      <p:ext uri="{BB962C8B-B14F-4D97-AF65-F5344CB8AC3E}">
        <p14:creationId xmlns:p14="http://schemas.microsoft.com/office/powerpoint/2010/main" val="787166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17965"/>
            <a:ext cx="7729728" cy="527562"/>
          </a:xfrm>
          <a:solidFill>
            <a:schemeClr val="tx1"/>
          </a:solidFill>
        </p:spPr>
        <p:txBody>
          <a:bodyPr/>
          <a:lstStyle/>
          <a:p>
            <a:pPr algn="ctr"/>
            <a:r>
              <a:rPr lang="de-DE" dirty="0">
                <a:solidFill>
                  <a:schemeClr val="bg1"/>
                </a:solidFill>
              </a:rPr>
              <a:t>Business Development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21</a:t>
            </a:fld>
            <a:endParaRPr lang="de-DE" noProof="0" dirty="0"/>
          </a:p>
        </p:txBody>
      </p:sp>
      <p:pic>
        <p:nvPicPr>
          <p:cNvPr id="4" name="Grafik 3">
            <a:extLst>
              <a:ext uri="{FF2B5EF4-FFF2-40B4-BE49-F238E27FC236}">
                <a16:creationId xmlns:a16="http://schemas.microsoft.com/office/drawing/2014/main" id="{B500012E-C8FB-4A2A-855E-E7F8B1CE2418}"/>
              </a:ext>
            </a:extLst>
          </p:cNvPr>
          <p:cNvPicPr>
            <a:picLocks noChangeAspect="1"/>
          </p:cNvPicPr>
          <p:nvPr/>
        </p:nvPicPr>
        <p:blipFill>
          <a:blip r:embed="rId2"/>
          <a:stretch>
            <a:fillRect/>
          </a:stretch>
        </p:blipFill>
        <p:spPr>
          <a:xfrm>
            <a:off x="4924628" y="1798911"/>
            <a:ext cx="5036236" cy="4177343"/>
          </a:xfrm>
          <a:prstGeom prst="rect">
            <a:avLst/>
          </a:prstGeom>
        </p:spPr>
      </p:pic>
      <p:sp>
        <p:nvSpPr>
          <p:cNvPr id="7" name="Textfeld 6">
            <a:extLst>
              <a:ext uri="{FF2B5EF4-FFF2-40B4-BE49-F238E27FC236}">
                <a16:creationId xmlns:a16="http://schemas.microsoft.com/office/drawing/2014/main" id="{705EF1D7-3BDB-4097-9BFC-7CE87A632361}"/>
              </a:ext>
            </a:extLst>
          </p:cNvPr>
          <p:cNvSpPr txBox="1"/>
          <p:nvPr/>
        </p:nvSpPr>
        <p:spPr>
          <a:xfrm>
            <a:off x="1109472" y="2179422"/>
            <a:ext cx="3304032" cy="3139321"/>
          </a:xfrm>
          <a:prstGeom prst="rect">
            <a:avLst/>
          </a:prstGeom>
          <a:noFill/>
        </p:spPr>
        <p:txBody>
          <a:bodyPr wrap="square">
            <a:spAutoFit/>
          </a:bodyPr>
          <a:lstStyle/>
          <a:p>
            <a:r>
              <a:rPr lang="en-US" b="0" i="0" dirty="0">
                <a:effectLst/>
              </a:rPr>
              <a:t>This is the Ansoff* Matrix, also called the Product/Market Expansion Grid, this is a tool used by firms and organizations to analyze and plan their strategies for growth. The matrix shows four strategies that can be used to help a firm/ an organisation grow and also analyzes the risk associated with each strategy. </a:t>
            </a:r>
            <a:endParaRPr lang="de-DE" dirty="0"/>
          </a:p>
        </p:txBody>
      </p:sp>
      <p:sp>
        <p:nvSpPr>
          <p:cNvPr id="8" name="Textfeld 7">
            <a:extLst>
              <a:ext uri="{FF2B5EF4-FFF2-40B4-BE49-F238E27FC236}">
                <a16:creationId xmlns:a16="http://schemas.microsoft.com/office/drawing/2014/main" id="{C848223D-E315-499F-9B4D-725A044252B4}"/>
              </a:ext>
            </a:extLst>
          </p:cNvPr>
          <p:cNvSpPr txBox="1"/>
          <p:nvPr/>
        </p:nvSpPr>
        <p:spPr>
          <a:xfrm>
            <a:off x="4924628" y="5976254"/>
            <a:ext cx="5295900" cy="553998"/>
          </a:xfrm>
          <a:prstGeom prst="rect">
            <a:avLst/>
          </a:prstGeom>
          <a:noFill/>
        </p:spPr>
        <p:txBody>
          <a:bodyPr wrap="square">
            <a:spAutoFit/>
          </a:bodyPr>
          <a:lstStyle/>
          <a:p>
            <a:r>
              <a:rPr lang="en-US" sz="1000" b="0" i="0" dirty="0">
                <a:effectLst/>
                <a:latin typeface="Franklin Gothic Medium" panose="020B0603020102020204" pitchFamily="34" charset="0"/>
              </a:rPr>
              <a:t>* Harry Igor Ansoff (1918- 2002) was a prominent Russian American mathematician and scientist. He is known as the father of Strategic management and his development of the strategy model, the Ansoff matrix .</a:t>
            </a:r>
            <a:endParaRPr lang="de-DE" sz="1000" dirty="0">
              <a:latin typeface="Franklin Gothic Medium" panose="020B0603020102020204" pitchFamily="34" charset="0"/>
            </a:endParaRPr>
          </a:p>
        </p:txBody>
      </p:sp>
      <p:sp>
        <p:nvSpPr>
          <p:cNvPr id="6" name="Fußzeilenplatzhalter 5">
            <a:extLst>
              <a:ext uri="{FF2B5EF4-FFF2-40B4-BE49-F238E27FC236}">
                <a16:creationId xmlns:a16="http://schemas.microsoft.com/office/drawing/2014/main" id="{D3524CCD-3FF6-45B6-93A8-38744A90DDB4}"/>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2684015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23533"/>
            <a:ext cx="7729728" cy="479937"/>
          </a:xfrm>
          <a:solidFill>
            <a:schemeClr val="tx1"/>
          </a:solidFill>
        </p:spPr>
        <p:txBody>
          <a:bodyPr>
            <a:normAutofit fontScale="90000"/>
          </a:bodyPr>
          <a:lstStyle/>
          <a:p>
            <a:pPr algn="ctr"/>
            <a:r>
              <a:rPr lang="de-DE" dirty="0">
                <a:solidFill>
                  <a:schemeClr val="bg1"/>
                </a:solidFill>
              </a:rPr>
              <a:t>HR -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22</a:t>
            </a:fld>
            <a:endParaRPr lang="de-DE" noProof="0" dirty="0"/>
          </a:p>
        </p:txBody>
      </p:sp>
      <p:pic>
        <p:nvPicPr>
          <p:cNvPr id="6" name="Grafik 5">
            <a:extLst>
              <a:ext uri="{FF2B5EF4-FFF2-40B4-BE49-F238E27FC236}">
                <a16:creationId xmlns:a16="http://schemas.microsoft.com/office/drawing/2014/main" id="{BA3A1F20-5265-4FF6-9E85-2845F40CD1D5}"/>
              </a:ext>
            </a:extLst>
          </p:cNvPr>
          <p:cNvPicPr>
            <a:picLocks noChangeAspect="1"/>
          </p:cNvPicPr>
          <p:nvPr/>
        </p:nvPicPr>
        <p:blipFill>
          <a:blip r:embed="rId2"/>
          <a:stretch>
            <a:fillRect/>
          </a:stretch>
        </p:blipFill>
        <p:spPr>
          <a:xfrm>
            <a:off x="2252133" y="1453896"/>
            <a:ext cx="7687734" cy="4324350"/>
          </a:xfrm>
          <a:prstGeom prst="rect">
            <a:avLst/>
          </a:prstGeom>
        </p:spPr>
      </p:pic>
      <p:sp>
        <p:nvSpPr>
          <p:cNvPr id="9" name="Textfeld 8">
            <a:extLst>
              <a:ext uri="{FF2B5EF4-FFF2-40B4-BE49-F238E27FC236}">
                <a16:creationId xmlns:a16="http://schemas.microsoft.com/office/drawing/2014/main" id="{49D24436-5B8B-46B7-9404-B0FABA537062}"/>
              </a:ext>
            </a:extLst>
          </p:cNvPr>
          <p:cNvSpPr txBox="1"/>
          <p:nvPr/>
        </p:nvSpPr>
        <p:spPr>
          <a:xfrm>
            <a:off x="2231136" y="5848588"/>
            <a:ext cx="6096000" cy="246221"/>
          </a:xfrm>
          <a:prstGeom prst="rect">
            <a:avLst/>
          </a:prstGeom>
          <a:noFill/>
        </p:spPr>
        <p:txBody>
          <a:bodyPr wrap="square">
            <a:spAutoFit/>
          </a:bodyPr>
          <a:lstStyle/>
          <a:p>
            <a:r>
              <a:rPr lang="de-DE" sz="1000" dirty="0"/>
              <a:t>Source: https://hrmhandbook.com/hrm/hr-strategy/</a:t>
            </a:r>
          </a:p>
        </p:txBody>
      </p:sp>
      <p:sp>
        <p:nvSpPr>
          <p:cNvPr id="4" name="Fußzeilenplatzhalter 3">
            <a:extLst>
              <a:ext uri="{FF2B5EF4-FFF2-40B4-BE49-F238E27FC236}">
                <a16:creationId xmlns:a16="http://schemas.microsoft.com/office/drawing/2014/main" id="{02F3E0B4-B143-48B1-8934-7115D2C23D79}"/>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769374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Diversity Management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23</a:t>
            </a:fld>
            <a:endParaRPr lang="de-DE" noProof="0" dirty="0"/>
          </a:p>
        </p:txBody>
      </p:sp>
      <p:sp>
        <p:nvSpPr>
          <p:cNvPr id="4" name="Fußzeilenplatzhalter 3">
            <a:extLst>
              <a:ext uri="{FF2B5EF4-FFF2-40B4-BE49-F238E27FC236}">
                <a16:creationId xmlns:a16="http://schemas.microsoft.com/office/drawing/2014/main" id="{CEFDB7B3-8B53-49E6-8679-6F61C8B6A8AB}"/>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5" name="Grafik 4">
            <a:extLst>
              <a:ext uri="{FF2B5EF4-FFF2-40B4-BE49-F238E27FC236}">
                <a16:creationId xmlns:a16="http://schemas.microsoft.com/office/drawing/2014/main" id="{66A5CE4C-A234-4834-B7DD-7B1FAA7C3A00}"/>
              </a:ext>
            </a:extLst>
          </p:cNvPr>
          <p:cNvPicPr>
            <a:picLocks noChangeAspect="1"/>
          </p:cNvPicPr>
          <p:nvPr/>
        </p:nvPicPr>
        <p:blipFill>
          <a:blip r:embed="rId2"/>
          <a:stretch>
            <a:fillRect/>
          </a:stretch>
        </p:blipFill>
        <p:spPr>
          <a:xfrm>
            <a:off x="2833687" y="1514475"/>
            <a:ext cx="6524625" cy="4457700"/>
          </a:xfrm>
          <a:prstGeom prst="rect">
            <a:avLst/>
          </a:prstGeom>
        </p:spPr>
      </p:pic>
    </p:spTree>
    <p:extLst>
      <p:ext uri="{BB962C8B-B14F-4D97-AF65-F5344CB8AC3E}">
        <p14:creationId xmlns:p14="http://schemas.microsoft.com/office/powerpoint/2010/main" val="190195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335911" y="733424"/>
            <a:ext cx="7729728" cy="544527"/>
          </a:xfrm>
          <a:solidFill>
            <a:schemeClr val="tx1"/>
          </a:solidFill>
        </p:spPr>
        <p:txBody>
          <a:bodyPr/>
          <a:lstStyle/>
          <a:p>
            <a:pPr algn="ctr"/>
            <a:r>
              <a:rPr lang="de-DE" dirty="0">
                <a:solidFill>
                  <a:schemeClr val="bg1"/>
                </a:solidFill>
              </a:rPr>
              <a:t>IT – Strategy </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24</a:t>
            </a:fld>
            <a:endParaRPr lang="de-DE" noProof="0" dirty="0"/>
          </a:p>
        </p:txBody>
      </p:sp>
      <p:pic>
        <p:nvPicPr>
          <p:cNvPr id="4" name="Grafik 3">
            <a:extLst>
              <a:ext uri="{FF2B5EF4-FFF2-40B4-BE49-F238E27FC236}">
                <a16:creationId xmlns:a16="http://schemas.microsoft.com/office/drawing/2014/main" id="{F292818B-BB8B-42EA-8DF5-49F7BB5F1AD5}"/>
              </a:ext>
            </a:extLst>
          </p:cNvPr>
          <p:cNvPicPr>
            <a:picLocks noChangeAspect="1"/>
          </p:cNvPicPr>
          <p:nvPr/>
        </p:nvPicPr>
        <p:blipFill>
          <a:blip r:embed="rId2"/>
          <a:stretch>
            <a:fillRect/>
          </a:stretch>
        </p:blipFill>
        <p:spPr>
          <a:xfrm>
            <a:off x="2335911" y="2095500"/>
            <a:ext cx="7747500" cy="3341415"/>
          </a:xfrm>
          <a:prstGeom prst="rect">
            <a:avLst/>
          </a:prstGeom>
        </p:spPr>
      </p:pic>
      <p:sp>
        <p:nvSpPr>
          <p:cNvPr id="9" name="Textfeld 8">
            <a:extLst>
              <a:ext uri="{FF2B5EF4-FFF2-40B4-BE49-F238E27FC236}">
                <a16:creationId xmlns:a16="http://schemas.microsoft.com/office/drawing/2014/main" id="{59DF8CDA-C9AA-406E-A147-34E6007163CF}"/>
              </a:ext>
            </a:extLst>
          </p:cNvPr>
          <p:cNvSpPr txBox="1"/>
          <p:nvPr/>
        </p:nvSpPr>
        <p:spPr>
          <a:xfrm>
            <a:off x="2231136" y="5446059"/>
            <a:ext cx="7729728" cy="246221"/>
          </a:xfrm>
          <a:prstGeom prst="rect">
            <a:avLst/>
          </a:prstGeom>
          <a:noFill/>
        </p:spPr>
        <p:txBody>
          <a:bodyPr wrap="square">
            <a:spAutoFit/>
          </a:bodyPr>
          <a:lstStyle/>
          <a:p>
            <a:r>
              <a:rPr lang="de-DE" sz="1000" dirty="0"/>
              <a:t>Source: https://www.heliossolutions.co/blog/how-to-create-an-it-strategy-that-will-help-your-business-win/</a:t>
            </a:r>
          </a:p>
        </p:txBody>
      </p:sp>
      <p:sp>
        <p:nvSpPr>
          <p:cNvPr id="5" name="Fußzeilenplatzhalter 4">
            <a:extLst>
              <a:ext uri="{FF2B5EF4-FFF2-40B4-BE49-F238E27FC236}">
                <a16:creationId xmlns:a16="http://schemas.microsoft.com/office/drawing/2014/main" id="{2E66FB09-3E5D-43DF-A468-ED4A72C91B46}"/>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2666928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40080"/>
            <a:ext cx="7729728" cy="537087"/>
          </a:xfrm>
          <a:solidFill>
            <a:schemeClr val="tx1"/>
          </a:solidFill>
        </p:spPr>
        <p:txBody>
          <a:bodyPr/>
          <a:lstStyle/>
          <a:p>
            <a:pPr algn="ctr"/>
            <a:r>
              <a:rPr lang="de-DE" dirty="0">
                <a:solidFill>
                  <a:schemeClr val="bg1"/>
                </a:solidFill>
              </a:rPr>
              <a:t>IT – Governance</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25</a:t>
            </a:fld>
            <a:endParaRPr lang="de-DE" noProof="0" dirty="0"/>
          </a:p>
        </p:txBody>
      </p:sp>
      <p:sp>
        <p:nvSpPr>
          <p:cNvPr id="5" name="Textfeld 4">
            <a:extLst>
              <a:ext uri="{FF2B5EF4-FFF2-40B4-BE49-F238E27FC236}">
                <a16:creationId xmlns:a16="http://schemas.microsoft.com/office/drawing/2014/main" id="{ED619CFB-97ED-43DA-959B-A304135FBFAC}"/>
              </a:ext>
            </a:extLst>
          </p:cNvPr>
          <p:cNvSpPr txBox="1"/>
          <p:nvPr/>
        </p:nvSpPr>
        <p:spPr>
          <a:xfrm>
            <a:off x="796671" y="2588955"/>
            <a:ext cx="2546604" cy="2585323"/>
          </a:xfrm>
          <a:prstGeom prst="rect">
            <a:avLst/>
          </a:prstGeom>
          <a:noFill/>
        </p:spPr>
        <p:txBody>
          <a:bodyPr wrap="square">
            <a:spAutoFit/>
          </a:bodyPr>
          <a:lstStyle/>
          <a:p>
            <a:r>
              <a:rPr lang="en-US" b="1" i="0" dirty="0">
                <a:solidFill>
                  <a:srgbClr val="202124"/>
                </a:solidFill>
                <a:effectLst/>
              </a:rPr>
              <a:t>IT Governance</a:t>
            </a:r>
            <a:r>
              <a:rPr lang="en-US" b="0" i="0" dirty="0">
                <a:solidFill>
                  <a:srgbClr val="202124"/>
                </a:solidFill>
                <a:effectLst/>
              </a:rPr>
              <a:t> </a:t>
            </a:r>
          </a:p>
          <a:p>
            <a:r>
              <a:rPr lang="en-US" b="0" i="0" dirty="0">
                <a:solidFill>
                  <a:srgbClr val="202124"/>
                </a:solidFill>
                <a:effectLst/>
              </a:rPr>
              <a:t>is a process used to monitor and control key information technology capability decisions - in an attempt - to ensure the delivery of value to key stakeholders in an organization. </a:t>
            </a:r>
            <a:endParaRPr lang="de-DE" dirty="0"/>
          </a:p>
        </p:txBody>
      </p:sp>
      <p:pic>
        <p:nvPicPr>
          <p:cNvPr id="6" name="Grafik 5">
            <a:extLst>
              <a:ext uri="{FF2B5EF4-FFF2-40B4-BE49-F238E27FC236}">
                <a16:creationId xmlns:a16="http://schemas.microsoft.com/office/drawing/2014/main" id="{CE4ABB15-4E3D-4958-99C9-3335DD78C6BD}"/>
              </a:ext>
            </a:extLst>
          </p:cNvPr>
          <p:cNvPicPr>
            <a:picLocks noChangeAspect="1"/>
          </p:cNvPicPr>
          <p:nvPr/>
        </p:nvPicPr>
        <p:blipFill>
          <a:blip r:embed="rId2"/>
          <a:stretch>
            <a:fillRect/>
          </a:stretch>
        </p:blipFill>
        <p:spPr>
          <a:xfrm>
            <a:off x="3711946" y="1337187"/>
            <a:ext cx="7412736" cy="5385816"/>
          </a:xfrm>
          <a:prstGeom prst="rect">
            <a:avLst/>
          </a:prstGeom>
        </p:spPr>
      </p:pic>
      <p:sp>
        <p:nvSpPr>
          <p:cNvPr id="7" name="Textfeld 6">
            <a:extLst>
              <a:ext uri="{FF2B5EF4-FFF2-40B4-BE49-F238E27FC236}">
                <a16:creationId xmlns:a16="http://schemas.microsoft.com/office/drawing/2014/main" id="{F9536614-2CB7-4E34-8F50-BEC0C7E6B44B}"/>
              </a:ext>
            </a:extLst>
          </p:cNvPr>
          <p:cNvSpPr txBox="1"/>
          <p:nvPr/>
        </p:nvSpPr>
        <p:spPr>
          <a:xfrm>
            <a:off x="9858375" y="1337187"/>
            <a:ext cx="1266307" cy="646331"/>
          </a:xfrm>
          <a:prstGeom prst="rect">
            <a:avLst/>
          </a:prstGeom>
          <a:solidFill>
            <a:srgbClr val="FFFF00"/>
          </a:solidFill>
        </p:spPr>
        <p:txBody>
          <a:bodyPr wrap="square" rtlCol="0">
            <a:spAutoFit/>
          </a:bodyPr>
          <a:lstStyle/>
          <a:p>
            <a:r>
              <a:rPr lang="de-DE" dirty="0"/>
              <a:t>COBIT 5</a:t>
            </a:r>
          </a:p>
          <a:p>
            <a:r>
              <a:rPr lang="de-DE" dirty="0"/>
              <a:t>Framework</a:t>
            </a:r>
          </a:p>
        </p:txBody>
      </p:sp>
      <p:sp>
        <p:nvSpPr>
          <p:cNvPr id="4" name="Fußzeilenplatzhalter 3">
            <a:extLst>
              <a:ext uri="{FF2B5EF4-FFF2-40B4-BE49-F238E27FC236}">
                <a16:creationId xmlns:a16="http://schemas.microsoft.com/office/drawing/2014/main" id="{561622F7-4230-4404-81C7-D346BA574363}"/>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3066126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28650"/>
            <a:ext cx="7729728" cy="508512"/>
          </a:xfrm>
          <a:solidFill>
            <a:schemeClr val="tx1"/>
          </a:solidFill>
        </p:spPr>
        <p:txBody>
          <a:bodyPr>
            <a:normAutofit fontScale="90000"/>
          </a:bodyPr>
          <a:lstStyle/>
          <a:p>
            <a:pPr algn="ctr"/>
            <a:r>
              <a:rPr lang="de-DE" dirty="0">
                <a:solidFill>
                  <a:schemeClr val="bg1"/>
                </a:solidFill>
              </a:rPr>
              <a:t>IT Service Management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26</a:t>
            </a:fld>
            <a:endParaRPr lang="de-DE" noProof="0" dirty="0"/>
          </a:p>
        </p:txBody>
      </p:sp>
      <p:pic>
        <p:nvPicPr>
          <p:cNvPr id="4" name="Grafik 3">
            <a:extLst>
              <a:ext uri="{FF2B5EF4-FFF2-40B4-BE49-F238E27FC236}">
                <a16:creationId xmlns:a16="http://schemas.microsoft.com/office/drawing/2014/main" id="{C3E0FD66-1105-4F9A-891A-9B55E7E2FD22}"/>
              </a:ext>
            </a:extLst>
          </p:cNvPr>
          <p:cNvPicPr>
            <a:picLocks noChangeAspect="1"/>
          </p:cNvPicPr>
          <p:nvPr/>
        </p:nvPicPr>
        <p:blipFill>
          <a:blip r:embed="rId2"/>
          <a:stretch>
            <a:fillRect/>
          </a:stretch>
        </p:blipFill>
        <p:spPr>
          <a:xfrm>
            <a:off x="5102193" y="1330619"/>
            <a:ext cx="4795155" cy="4898731"/>
          </a:xfrm>
          <a:prstGeom prst="rect">
            <a:avLst/>
          </a:prstGeom>
          <a:ln>
            <a:solidFill>
              <a:schemeClr val="tx1"/>
            </a:solidFill>
          </a:ln>
        </p:spPr>
      </p:pic>
      <p:sp>
        <p:nvSpPr>
          <p:cNvPr id="6" name="Textfeld 5">
            <a:extLst>
              <a:ext uri="{FF2B5EF4-FFF2-40B4-BE49-F238E27FC236}">
                <a16:creationId xmlns:a16="http://schemas.microsoft.com/office/drawing/2014/main" id="{19AC33A0-FB11-4282-B808-0DD49C07D57C}"/>
              </a:ext>
            </a:extLst>
          </p:cNvPr>
          <p:cNvSpPr txBox="1"/>
          <p:nvPr/>
        </p:nvSpPr>
        <p:spPr>
          <a:xfrm>
            <a:off x="2384053" y="1933324"/>
            <a:ext cx="2292096" cy="3416320"/>
          </a:xfrm>
          <a:prstGeom prst="rect">
            <a:avLst/>
          </a:prstGeom>
          <a:noFill/>
        </p:spPr>
        <p:txBody>
          <a:bodyPr wrap="square">
            <a:spAutoFit/>
          </a:bodyPr>
          <a:lstStyle/>
          <a:p>
            <a:r>
              <a:rPr lang="en-US" b="1" i="0" dirty="0">
                <a:solidFill>
                  <a:srgbClr val="202122"/>
                </a:solidFill>
                <a:effectLst/>
              </a:rPr>
              <a:t>ITIL 4</a:t>
            </a:r>
            <a:r>
              <a:rPr lang="en-US" b="0" i="0" dirty="0">
                <a:solidFill>
                  <a:srgbClr val="202122"/>
                </a:solidFill>
                <a:effectLst/>
              </a:rPr>
              <a:t>, </a:t>
            </a:r>
          </a:p>
          <a:p>
            <a:r>
              <a:rPr lang="en-US" b="0" i="0" dirty="0">
                <a:solidFill>
                  <a:srgbClr val="202122"/>
                </a:solidFill>
                <a:effectLst/>
              </a:rPr>
              <a:t>formerly an acronym for </a:t>
            </a:r>
            <a:r>
              <a:rPr lang="en-US" b="1" i="0" dirty="0">
                <a:solidFill>
                  <a:srgbClr val="202122"/>
                </a:solidFill>
                <a:effectLst/>
              </a:rPr>
              <a:t>Information Technology Infrastructure Library</a:t>
            </a:r>
            <a:r>
              <a:rPr lang="en-US" b="0" i="0" dirty="0">
                <a:solidFill>
                  <a:srgbClr val="202122"/>
                </a:solidFill>
                <a:effectLst/>
              </a:rPr>
              <a:t>, is a set of detailed practices for </a:t>
            </a:r>
            <a:r>
              <a:rPr lang="en-US" b="1" i="0" u="none" strike="noStrike" dirty="0">
                <a:effectLst/>
              </a:rPr>
              <a:t>IT service management</a:t>
            </a:r>
            <a:r>
              <a:rPr lang="en-US" b="1" i="0" dirty="0">
                <a:effectLst/>
              </a:rPr>
              <a:t> </a:t>
            </a:r>
          </a:p>
          <a:p>
            <a:r>
              <a:rPr lang="en-US" b="0" i="0" dirty="0">
                <a:solidFill>
                  <a:srgbClr val="202122"/>
                </a:solidFill>
                <a:effectLst/>
              </a:rPr>
              <a:t>(ITSM) that focuses on aligning IT services with the needs of business.</a:t>
            </a:r>
            <a:endParaRPr lang="de-DE" dirty="0"/>
          </a:p>
        </p:txBody>
      </p:sp>
      <p:sp>
        <p:nvSpPr>
          <p:cNvPr id="5" name="Fußzeilenplatzhalter 4">
            <a:extLst>
              <a:ext uri="{FF2B5EF4-FFF2-40B4-BE49-F238E27FC236}">
                <a16:creationId xmlns:a16="http://schemas.microsoft.com/office/drawing/2014/main" id="{2C60E25E-2087-4DD9-939D-EECD06FAC21F}"/>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3125389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776159"/>
            <a:ext cx="7729728" cy="561028"/>
          </a:xfrm>
          <a:solidFill>
            <a:schemeClr val="tx1"/>
          </a:solidFill>
        </p:spPr>
        <p:txBody>
          <a:bodyPr/>
          <a:lstStyle/>
          <a:p>
            <a:pPr algn="ctr"/>
            <a:r>
              <a:rPr lang="de-DE" dirty="0">
                <a:solidFill>
                  <a:schemeClr val="bg1"/>
                </a:solidFill>
              </a:rPr>
              <a:t>Product -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27</a:t>
            </a:fld>
            <a:endParaRPr lang="de-DE" noProof="0" dirty="0"/>
          </a:p>
        </p:txBody>
      </p:sp>
      <p:pic>
        <p:nvPicPr>
          <p:cNvPr id="2050" name="Picture 2" descr="product strategy pyramid">
            <a:extLst>
              <a:ext uri="{FF2B5EF4-FFF2-40B4-BE49-F238E27FC236}">
                <a16:creationId xmlns:a16="http://schemas.microsoft.com/office/drawing/2014/main" id="{74D8DCD8-2581-45E8-8186-E5CE4081F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49" y="1827078"/>
            <a:ext cx="5145405" cy="306776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740DC27E-67AA-439D-8B1A-1543CD174C05}"/>
              </a:ext>
            </a:extLst>
          </p:cNvPr>
          <p:cNvSpPr txBox="1"/>
          <p:nvPr/>
        </p:nvSpPr>
        <p:spPr>
          <a:xfrm>
            <a:off x="5602224" y="2250047"/>
            <a:ext cx="987552" cy="369332"/>
          </a:xfrm>
          <a:prstGeom prst="rect">
            <a:avLst/>
          </a:prstGeom>
          <a:noFill/>
        </p:spPr>
        <p:txBody>
          <a:bodyPr wrap="square" rtlCol="0">
            <a:spAutoFit/>
          </a:bodyPr>
          <a:lstStyle/>
          <a:p>
            <a:r>
              <a:rPr lang="de-DE" sz="1000" dirty="0">
                <a:solidFill>
                  <a:srgbClr val="FF0000"/>
                </a:solidFill>
              </a:rPr>
              <a:t>Product</a:t>
            </a:r>
            <a:r>
              <a:rPr lang="de-DE" dirty="0"/>
              <a:t> </a:t>
            </a:r>
          </a:p>
        </p:txBody>
      </p:sp>
      <p:sp>
        <p:nvSpPr>
          <p:cNvPr id="8" name="Textfeld 7">
            <a:extLst>
              <a:ext uri="{FF2B5EF4-FFF2-40B4-BE49-F238E27FC236}">
                <a16:creationId xmlns:a16="http://schemas.microsoft.com/office/drawing/2014/main" id="{7E43F77C-57C8-4DE0-BBB9-AF0806EA0239}"/>
              </a:ext>
            </a:extLst>
          </p:cNvPr>
          <p:cNvSpPr txBox="1"/>
          <p:nvPr/>
        </p:nvSpPr>
        <p:spPr>
          <a:xfrm>
            <a:off x="7146606" y="2760796"/>
            <a:ext cx="2131696" cy="400110"/>
          </a:xfrm>
          <a:prstGeom prst="rect">
            <a:avLst/>
          </a:prstGeom>
          <a:noFill/>
        </p:spPr>
        <p:txBody>
          <a:bodyPr wrap="square" rtlCol="0">
            <a:spAutoFit/>
          </a:bodyPr>
          <a:lstStyle/>
          <a:p>
            <a:r>
              <a:rPr lang="de-DE" sz="1000" dirty="0">
                <a:solidFill>
                  <a:srgbClr val="FF0000"/>
                </a:solidFill>
              </a:rPr>
              <a:t>User Persona Development </a:t>
            </a:r>
          </a:p>
          <a:p>
            <a:r>
              <a:rPr lang="de-DE" sz="1000" dirty="0">
                <a:solidFill>
                  <a:srgbClr val="FF0000"/>
                </a:solidFill>
              </a:rPr>
              <a:t>-&gt; Supporting Process</a:t>
            </a:r>
          </a:p>
        </p:txBody>
      </p:sp>
      <p:sp>
        <p:nvSpPr>
          <p:cNvPr id="13" name="Textfeld 12">
            <a:extLst>
              <a:ext uri="{FF2B5EF4-FFF2-40B4-BE49-F238E27FC236}">
                <a16:creationId xmlns:a16="http://schemas.microsoft.com/office/drawing/2014/main" id="{57ED0232-1EC5-4E75-BF67-9167F83E025D}"/>
              </a:ext>
            </a:extLst>
          </p:cNvPr>
          <p:cNvSpPr txBox="1"/>
          <p:nvPr/>
        </p:nvSpPr>
        <p:spPr>
          <a:xfrm>
            <a:off x="3191051" y="5500584"/>
            <a:ext cx="3350133" cy="923330"/>
          </a:xfrm>
          <a:prstGeom prst="rect">
            <a:avLst/>
          </a:prstGeom>
          <a:noFill/>
        </p:spPr>
        <p:txBody>
          <a:bodyPr wrap="square">
            <a:spAutoFit/>
          </a:bodyPr>
          <a:lstStyle/>
          <a:p>
            <a:r>
              <a:rPr lang="de-DE" dirty="0">
                <a:hlinkClick r:id="rId4">
                  <a:extLst>
                    <a:ext uri="{A12FA001-AC4F-418D-AE19-62706E023703}">
                      <ahyp:hlinkClr xmlns:ahyp="http://schemas.microsoft.com/office/drawing/2018/hyperlinkcolor" val="tx"/>
                    </a:ext>
                  </a:extLst>
                </a:hlinkClick>
              </a:rPr>
              <a:t>Youtube Explainer Video Product Management: </a:t>
            </a:r>
          </a:p>
          <a:p>
            <a:endParaRPr lang="de-DE" dirty="0"/>
          </a:p>
        </p:txBody>
      </p:sp>
      <p:pic>
        <p:nvPicPr>
          <p:cNvPr id="4" name="Onlinemedien 3" title="What Is Product Strategy (an overview)">
            <a:hlinkClick r:id="" action="ppaction://media"/>
            <a:extLst>
              <a:ext uri="{FF2B5EF4-FFF2-40B4-BE49-F238E27FC236}">
                <a16:creationId xmlns:a16="http://schemas.microsoft.com/office/drawing/2014/main" id="{09896D6B-43D6-4316-B935-BA598C6FDC48}"/>
              </a:ext>
            </a:extLst>
          </p:cNvPr>
          <p:cNvPicPr>
            <a:picLocks noRot="1" noChangeAspect="1"/>
          </p:cNvPicPr>
          <p:nvPr>
            <a:videoFile r:link="rId1"/>
          </p:nvPr>
        </p:nvPicPr>
        <p:blipFill>
          <a:blip r:embed="rId5"/>
          <a:stretch>
            <a:fillRect/>
          </a:stretch>
        </p:blipFill>
        <p:spPr>
          <a:xfrm>
            <a:off x="6797991" y="4960303"/>
            <a:ext cx="2828925" cy="1591270"/>
          </a:xfrm>
          <a:prstGeom prst="rect">
            <a:avLst/>
          </a:prstGeom>
        </p:spPr>
      </p:pic>
      <p:sp>
        <p:nvSpPr>
          <p:cNvPr id="6" name="Fußzeilenplatzhalter 5">
            <a:extLst>
              <a:ext uri="{FF2B5EF4-FFF2-40B4-BE49-F238E27FC236}">
                <a16:creationId xmlns:a16="http://schemas.microsoft.com/office/drawing/2014/main" id="{B51DDC74-C50F-4AD1-A346-82D9121AC22E}"/>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34187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40080"/>
            <a:ext cx="7729728" cy="489462"/>
          </a:xfrm>
          <a:solidFill>
            <a:schemeClr val="tx1"/>
          </a:solidFill>
        </p:spPr>
        <p:txBody>
          <a:bodyPr>
            <a:normAutofit fontScale="90000"/>
          </a:bodyPr>
          <a:lstStyle/>
          <a:p>
            <a:pPr algn="ctr"/>
            <a:r>
              <a:rPr lang="de-DE" dirty="0">
                <a:solidFill>
                  <a:schemeClr val="bg1"/>
                </a:solidFill>
              </a:rPr>
              <a:t>Quality Management System</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28</a:t>
            </a:fld>
            <a:endParaRPr lang="de-DE" noProof="0" dirty="0"/>
          </a:p>
        </p:txBody>
      </p:sp>
      <p:pic>
        <p:nvPicPr>
          <p:cNvPr id="6" name="Grafik 5">
            <a:extLst>
              <a:ext uri="{FF2B5EF4-FFF2-40B4-BE49-F238E27FC236}">
                <a16:creationId xmlns:a16="http://schemas.microsoft.com/office/drawing/2014/main" id="{F42E8A19-7C09-4A84-BFCC-03ECD46BC5B4}"/>
              </a:ext>
            </a:extLst>
          </p:cNvPr>
          <p:cNvPicPr>
            <a:picLocks noChangeAspect="1"/>
          </p:cNvPicPr>
          <p:nvPr/>
        </p:nvPicPr>
        <p:blipFill>
          <a:blip r:embed="rId2"/>
          <a:stretch>
            <a:fillRect/>
          </a:stretch>
        </p:blipFill>
        <p:spPr>
          <a:xfrm>
            <a:off x="3048000" y="1455092"/>
            <a:ext cx="6266878" cy="4762828"/>
          </a:xfrm>
          <a:prstGeom prst="rect">
            <a:avLst/>
          </a:prstGeom>
        </p:spPr>
      </p:pic>
      <p:sp>
        <p:nvSpPr>
          <p:cNvPr id="8" name="Textfeld 7">
            <a:extLst>
              <a:ext uri="{FF2B5EF4-FFF2-40B4-BE49-F238E27FC236}">
                <a16:creationId xmlns:a16="http://schemas.microsoft.com/office/drawing/2014/main" id="{9F30EF0A-8070-4F19-B70E-F57265AAD5AE}"/>
              </a:ext>
            </a:extLst>
          </p:cNvPr>
          <p:cNvSpPr txBox="1"/>
          <p:nvPr/>
        </p:nvSpPr>
        <p:spPr>
          <a:xfrm>
            <a:off x="3048000" y="6269081"/>
            <a:ext cx="6096000" cy="246221"/>
          </a:xfrm>
          <a:prstGeom prst="rect">
            <a:avLst/>
          </a:prstGeom>
          <a:noFill/>
        </p:spPr>
        <p:txBody>
          <a:bodyPr wrap="square">
            <a:spAutoFit/>
          </a:bodyPr>
          <a:lstStyle/>
          <a:p>
            <a:r>
              <a:rPr lang="de-DE" sz="1000" dirty="0"/>
              <a:t>Source: https://www.iso.org/home.html</a:t>
            </a:r>
          </a:p>
        </p:txBody>
      </p:sp>
      <p:sp>
        <p:nvSpPr>
          <p:cNvPr id="4" name="Fußzeilenplatzhalter 3">
            <a:extLst>
              <a:ext uri="{FF2B5EF4-FFF2-40B4-BE49-F238E27FC236}">
                <a16:creationId xmlns:a16="http://schemas.microsoft.com/office/drawing/2014/main" id="{562ED12B-FE4F-4CF0-8328-BEE8AAF95043}"/>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742324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1941310" y="781049"/>
            <a:ext cx="8092801" cy="479937"/>
          </a:xfrm>
          <a:solidFill>
            <a:schemeClr val="tx1"/>
          </a:solidFill>
        </p:spPr>
        <p:txBody>
          <a:bodyPr>
            <a:normAutofit fontScale="90000"/>
          </a:bodyPr>
          <a:lstStyle/>
          <a:p>
            <a:pPr algn="ctr"/>
            <a:r>
              <a:rPr lang="de-DE" dirty="0">
                <a:solidFill>
                  <a:schemeClr val="bg1"/>
                </a:solidFill>
              </a:rPr>
              <a:t>Risk Management – COSO ERM</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29</a:t>
            </a:fld>
            <a:endParaRPr lang="de-DE" noProof="0" dirty="0"/>
          </a:p>
        </p:txBody>
      </p:sp>
      <p:pic>
        <p:nvPicPr>
          <p:cNvPr id="5" name="Grafik 4">
            <a:extLst>
              <a:ext uri="{FF2B5EF4-FFF2-40B4-BE49-F238E27FC236}">
                <a16:creationId xmlns:a16="http://schemas.microsoft.com/office/drawing/2014/main" id="{C56D6800-4FFD-42EC-8564-1ECE1E97FFDD}"/>
              </a:ext>
            </a:extLst>
          </p:cNvPr>
          <p:cNvPicPr>
            <a:picLocks noChangeAspect="1"/>
          </p:cNvPicPr>
          <p:nvPr/>
        </p:nvPicPr>
        <p:blipFill>
          <a:blip r:embed="rId2"/>
          <a:stretch>
            <a:fillRect/>
          </a:stretch>
        </p:blipFill>
        <p:spPr>
          <a:xfrm>
            <a:off x="1941310" y="1347787"/>
            <a:ext cx="8710974" cy="4905935"/>
          </a:xfrm>
          <a:prstGeom prst="rect">
            <a:avLst/>
          </a:prstGeom>
        </p:spPr>
      </p:pic>
      <p:sp>
        <p:nvSpPr>
          <p:cNvPr id="4" name="Fußzeilenplatzhalter 3">
            <a:extLst>
              <a:ext uri="{FF2B5EF4-FFF2-40B4-BE49-F238E27FC236}">
                <a16:creationId xmlns:a16="http://schemas.microsoft.com/office/drawing/2014/main" id="{95421B27-4AA4-49D3-A3C7-FEE14CFC0EA1}"/>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650116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B431FD61-8BE1-469B-8940-A3D9C0733464}"/>
              </a:ext>
            </a:extLst>
          </p:cNvPr>
          <p:cNvSpPr>
            <a:spLocks noGrp="1"/>
          </p:cNvSpPr>
          <p:nvPr>
            <p:ph idx="1"/>
          </p:nvPr>
        </p:nvSpPr>
        <p:spPr>
          <a:xfrm>
            <a:off x="581190" y="3429000"/>
            <a:ext cx="11029615" cy="5636514"/>
          </a:xfrm>
        </p:spPr>
        <p:txBody>
          <a:bodyPr>
            <a:normAutofit lnSpcReduction="10000"/>
          </a:bodyPr>
          <a:lstStyle/>
          <a:p>
            <a:pPr marL="0" indent="0">
              <a:buNone/>
            </a:pPr>
            <a:r>
              <a:rPr lang="de-DE" sz="1600" b="1" dirty="0">
                <a:solidFill>
                  <a:srgbClr val="00B0F0"/>
                </a:solidFill>
              </a:rPr>
              <a:t>DESCRIPTIONS OF MANAGERIAL FIELDS</a:t>
            </a:r>
          </a:p>
          <a:p>
            <a:pPr marL="0" indent="0">
              <a:buNone/>
            </a:pPr>
            <a:r>
              <a:rPr lang="de-DE" sz="1600" b="1" dirty="0">
                <a:solidFill>
                  <a:srgbClr val="00B0F0"/>
                </a:solidFill>
              </a:rPr>
              <a:t>11.</a:t>
            </a:r>
            <a:r>
              <a:rPr lang="de-DE" sz="1600" b="1" dirty="0">
                <a:solidFill>
                  <a:schemeClr val="tx1"/>
                </a:solidFill>
              </a:rPr>
              <a:t> HR-Strategy</a:t>
            </a:r>
          </a:p>
          <a:p>
            <a:pPr marL="0" indent="0">
              <a:buNone/>
            </a:pPr>
            <a:r>
              <a:rPr lang="de-DE" sz="1600" b="1" dirty="0">
                <a:solidFill>
                  <a:srgbClr val="00B0F0"/>
                </a:solidFill>
              </a:rPr>
              <a:t>12. </a:t>
            </a:r>
            <a:r>
              <a:rPr lang="de-DE" sz="1600" b="1" dirty="0">
                <a:solidFill>
                  <a:schemeClr val="tx1"/>
                </a:solidFill>
              </a:rPr>
              <a:t>Diversity Management</a:t>
            </a:r>
          </a:p>
          <a:p>
            <a:pPr marL="0" indent="0">
              <a:buNone/>
            </a:pPr>
            <a:r>
              <a:rPr lang="de-DE" sz="1600" b="1" dirty="0">
                <a:solidFill>
                  <a:srgbClr val="00B0F0"/>
                </a:solidFill>
              </a:rPr>
              <a:t>13. </a:t>
            </a:r>
            <a:r>
              <a:rPr lang="de-DE" sz="1600" b="1" dirty="0">
                <a:solidFill>
                  <a:schemeClr val="tx1"/>
                </a:solidFill>
              </a:rPr>
              <a:t>IT Strategy</a:t>
            </a:r>
          </a:p>
          <a:p>
            <a:pPr marL="0" indent="0">
              <a:buNone/>
            </a:pPr>
            <a:r>
              <a:rPr lang="de-DE" sz="1600" b="1" dirty="0">
                <a:solidFill>
                  <a:srgbClr val="00B0F0"/>
                </a:solidFill>
              </a:rPr>
              <a:t>14. </a:t>
            </a:r>
            <a:r>
              <a:rPr lang="de-DE" sz="1600" b="1" dirty="0">
                <a:solidFill>
                  <a:schemeClr val="tx1"/>
                </a:solidFill>
              </a:rPr>
              <a:t>IT Governance</a:t>
            </a:r>
          </a:p>
          <a:p>
            <a:pPr marL="0" indent="0">
              <a:buNone/>
            </a:pPr>
            <a:r>
              <a:rPr lang="de-DE" sz="1600" b="1" dirty="0">
                <a:solidFill>
                  <a:srgbClr val="00B0F0"/>
                </a:solidFill>
              </a:rPr>
              <a:t>15.</a:t>
            </a:r>
            <a:r>
              <a:rPr lang="de-DE" sz="1600" b="1" dirty="0">
                <a:solidFill>
                  <a:schemeClr val="tx1"/>
                </a:solidFill>
              </a:rPr>
              <a:t> IT Service Management</a:t>
            </a:r>
          </a:p>
          <a:p>
            <a:pPr marL="0" indent="0">
              <a:buNone/>
            </a:pPr>
            <a:r>
              <a:rPr lang="de-DE" sz="1600" b="1" dirty="0">
                <a:solidFill>
                  <a:srgbClr val="00B0F0"/>
                </a:solidFill>
              </a:rPr>
              <a:t>16.</a:t>
            </a:r>
            <a:r>
              <a:rPr lang="de-DE" sz="1600" b="1" dirty="0">
                <a:solidFill>
                  <a:schemeClr val="tx1"/>
                </a:solidFill>
              </a:rPr>
              <a:t> Product Strategy </a:t>
            </a:r>
          </a:p>
          <a:p>
            <a:pPr marL="0" indent="0">
              <a:buNone/>
            </a:pPr>
            <a:r>
              <a:rPr lang="de-DE" sz="1600" b="1" dirty="0">
                <a:solidFill>
                  <a:srgbClr val="00B0F0"/>
                </a:solidFill>
              </a:rPr>
              <a:t>17.</a:t>
            </a:r>
            <a:r>
              <a:rPr lang="de-DE" sz="1600" b="1" dirty="0">
                <a:solidFill>
                  <a:schemeClr val="tx1"/>
                </a:solidFill>
              </a:rPr>
              <a:t> Quality Management System</a:t>
            </a:r>
          </a:p>
          <a:p>
            <a:pPr marL="0" indent="0">
              <a:buNone/>
            </a:pPr>
            <a:r>
              <a:rPr lang="de-DE" sz="1600" b="1" dirty="0">
                <a:solidFill>
                  <a:srgbClr val="00B0F0"/>
                </a:solidFill>
              </a:rPr>
              <a:t>18.</a:t>
            </a:r>
            <a:r>
              <a:rPr lang="de-DE" sz="1600" b="1" dirty="0">
                <a:solidFill>
                  <a:schemeClr val="tx1"/>
                </a:solidFill>
              </a:rPr>
              <a:t> Risk Management System</a:t>
            </a:r>
          </a:p>
          <a:p>
            <a:pPr marL="0" indent="0">
              <a:buNone/>
            </a:pPr>
            <a:r>
              <a:rPr lang="de-DE" sz="1600" b="1" dirty="0">
                <a:solidFill>
                  <a:srgbClr val="00B0F0"/>
                </a:solidFill>
              </a:rPr>
              <a:t>19. </a:t>
            </a:r>
            <a:r>
              <a:rPr lang="de-DE" sz="1600" b="1" dirty="0">
                <a:solidFill>
                  <a:schemeClr val="tx1"/>
                </a:solidFill>
              </a:rPr>
              <a:t>Performance Management</a:t>
            </a:r>
          </a:p>
          <a:p>
            <a:pPr marL="0" indent="0">
              <a:buNone/>
            </a:pPr>
            <a:r>
              <a:rPr lang="de-DE" sz="1600" b="1" dirty="0">
                <a:solidFill>
                  <a:srgbClr val="00B0F0"/>
                </a:solidFill>
              </a:rPr>
              <a:t>20.</a:t>
            </a:r>
            <a:r>
              <a:rPr lang="de-DE" sz="1600" b="1" dirty="0">
                <a:solidFill>
                  <a:schemeClr val="tx1"/>
                </a:solidFill>
              </a:rPr>
              <a:t> Innovation Management</a:t>
            </a:r>
          </a:p>
          <a:p>
            <a:pPr marL="0" indent="0">
              <a:buNone/>
            </a:pPr>
            <a:r>
              <a:rPr lang="de-DE" sz="1600" b="1" dirty="0">
                <a:solidFill>
                  <a:srgbClr val="00B0F0"/>
                </a:solidFill>
              </a:rPr>
              <a:t>21</a:t>
            </a:r>
            <a:r>
              <a:rPr lang="de-DE" sz="1600" b="1" dirty="0">
                <a:solidFill>
                  <a:schemeClr val="tx1"/>
                </a:solidFill>
              </a:rPr>
              <a:t>. Change Management</a:t>
            </a:r>
          </a:p>
          <a:p>
            <a:pPr marL="0" indent="0">
              <a:buNone/>
            </a:pPr>
            <a:r>
              <a:rPr lang="de-DE" sz="1600" b="1" dirty="0">
                <a:solidFill>
                  <a:srgbClr val="00B0F0"/>
                </a:solidFill>
              </a:rPr>
              <a:t>22.</a:t>
            </a:r>
            <a:r>
              <a:rPr lang="de-DE" sz="1600" b="1" dirty="0">
                <a:solidFill>
                  <a:schemeClr val="tx1"/>
                </a:solidFill>
              </a:rPr>
              <a:t> Communication Strategy</a:t>
            </a:r>
          </a:p>
          <a:p>
            <a:pPr marL="0" indent="0">
              <a:buNone/>
            </a:pPr>
            <a:r>
              <a:rPr lang="de-DE" sz="1600" b="1" dirty="0">
                <a:solidFill>
                  <a:srgbClr val="00B0F0"/>
                </a:solidFill>
              </a:rPr>
              <a:t>23.</a:t>
            </a:r>
            <a:r>
              <a:rPr lang="de-DE" sz="1600" b="1" dirty="0">
                <a:solidFill>
                  <a:schemeClr val="tx1"/>
                </a:solidFill>
              </a:rPr>
              <a:t> Continuous Improvement</a:t>
            </a:r>
          </a:p>
          <a:p>
            <a:pPr marL="0" indent="0">
              <a:buNone/>
            </a:pPr>
            <a:r>
              <a:rPr lang="de-DE" sz="1600" b="1" dirty="0">
                <a:solidFill>
                  <a:srgbClr val="00B0F0"/>
                </a:solidFill>
              </a:rPr>
              <a:t>24.</a:t>
            </a:r>
            <a:r>
              <a:rPr lang="de-DE" sz="1600" b="1" dirty="0">
                <a:solidFill>
                  <a:schemeClr val="tx1"/>
                </a:solidFill>
              </a:rPr>
              <a:t> Project Management</a:t>
            </a:r>
          </a:p>
          <a:p>
            <a:pPr marL="0" indent="0">
              <a:buNone/>
            </a:pPr>
            <a:endParaRPr lang="de-DE" sz="1600" b="1" dirty="0">
              <a:solidFill>
                <a:schemeClr val="tx1"/>
              </a:solidFill>
            </a:endParaRPr>
          </a:p>
          <a:p>
            <a:pPr marL="0" indent="0">
              <a:buNone/>
            </a:pPr>
            <a:endParaRPr lang="de-DE" sz="1900" b="1" dirty="0">
              <a:solidFill>
                <a:schemeClr val="tx1"/>
              </a:solidFill>
            </a:endParaRPr>
          </a:p>
          <a:p>
            <a:pPr marL="0" indent="0">
              <a:buNone/>
            </a:pPr>
            <a:endParaRPr lang="de-DE" sz="1900" b="1" dirty="0">
              <a:solidFill>
                <a:schemeClr val="tx1"/>
              </a:solidFill>
            </a:endParaRPr>
          </a:p>
          <a:p>
            <a:pPr marL="0" indent="0">
              <a:buNone/>
            </a:pPr>
            <a:endParaRPr lang="de-DE" sz="1900" b="1" dirty="0">
              <a:solidFill>
                <a:schemeClr val="tx1"/>
              </a:solidFill>
            </a:endParaRPr>
          </a:p>
          <a:p>
            <a:pPr marL="0" indent="0">
              <a:buNone/>
            </a:pPr>
            <a:endParaRPr lang="de-DE" sz="1900" b="1" dirty="0">
              <a:solidFill>
                <a:schemeClr val="tx1"/>
              </a:solidFill>
            </a:endParaRPr>
          </a:p>
          <a:p>
            <a:pPr marL="0" indent="0">
              <a:buNone/>
            </a:pPr>
            <a:endParaRPr lang="de-DE" sz="1900" b="1" dirty="0">
              <a:solidFill>
                <a:srgbClr val="00B0F0"/>
              </a:solidFill>
            </a:endParaRPr>
          </a:p>
          <a:p>
            <a:pPr marL="0" indent="0">
              <a:buNone/>
            </a:pPr>
            <a:endParaRPr lang="de-DE" sz="1900" b="1" dirty="0">
              <a:solidFill>
                <a:srgbClr val="00B0F0"/>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chemeClr val="tx1"/>
              </a:solidFill>
            </a:endParaRPr>
          </a:p>
          <a:p>
            <a:pPr marL="342900" indent="-342900">
              <a:buFont typeface="+mj-lt"/>
              <a:buAutoNum type="arabicPeriod"/>
            </a:pPr>
            <a:endParaRPr lang="de-DE" b="1" dirty="0">
              <a:solidFill>
                <a:srgbClr val="00B0F0"/>
              </a:solidFill>
            </a:endParaRPr>
          </a:p>
          <a:p>
            <a:pPr marL="0" indent="0">
              <a:buNone/>
            </a:pPr>
            <a:endParaRPr lang="de-DE" b="1" dirty="0">
              <a:solidFill>
                <a:srgbClr val="00B0F0"/>
              </a:solidFill>
            </a:endParaRPr>
          </a:p>
          <a:p>
            <a:pPr marL="342900" indent="-342900">
              <a:buFont typeface="+mj-lt"/>
              <a:buAutoNum type="arabicPeriod"/>
            </a:pPr>
            <a:endParaRPr lang="de-DE" dirty="0"/>
          </a:p>
        </p:txBody>
      </p:sp>
      <p:sp>
        <p:nvSpPr>
          <p:cNvPr id="6" name="Fußzeilenplatzhalter 5">
            <a:extLst>
              <a:ext uri="{FF2B5EF4-FFF2-40B4-BE49-F238E27FC236}">
                <a16:creationId xmlns:a16="http://schemas.microsoft.com/office/drawing/2014/main" id="{C96E39DD-1596-4DAB-B016-E3F8D50B573D}"/>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3" name="Foliennummernplatzhalter 2">
            <a:extLst>
              <a:ext uri="{FF2B5EF4-FFF2-40B4-BE49-F238E27FC236}">
                <a16:creationId xmlns:a16="http://schemas.microsoft.com/office/drawing/2014/main" id="{99485F0B-4ACC-4A08-BF84-0AC4DFEF8598}"/>
              </a:ext>
            </a:extLst>
          </p:cNvPr>
          <p:cNvSpPr>
            <a:spLocks noGrp="1"/>
          </p:cNvSpPr>
          <p:nvPr>
            <p:ph type="sldNum" sz="quarter" idx="12"/>
          </p:nvPr>
        </p:nvSpPr>
        <p:spPr/>
        <p:txBody>
          <a:bodyPr/>
          <a:lstStyle/>
          <a:p>
            <a:pPr rtl="0"/>
            <a:fld id="{3A98EE3D-8CD1-4C3F-BD1C-C98C9596463C}" type="slidenum">
              <a:rPr lang="en-US" smtClean="0"/>
              <a:t>3</a:t>
            </a:fld>
            <a:endParaRPr lang="en-US" dirty="0"/>
          </a:p>
        </p:txBody>
      </p:sp>
      <p:sp>
        <p:nvSpPr>
          <p:cNvPr id="8" name="Titel 1">
            <a:extLst>
              <a:ext uri="{FF2B5EF4-FFF2-40B4-BE49-F238E27FC236}">
                <a16:creationId xmlns:a16="http://schemas.microsoft.com/office/drawing/2014/main" id="{65476C09-3B60-4569-ADF3-C9CD140E9406}"/>
              </a:ext>
            </a:extLst>
          </p:cNvPr>
          <p:cNvSpPr>
            <a:spLocks noGrp="1"/>
          </p:cNvSpPr>
          <p:nvPr>
            <p:ph type="title"/>
          </p:nvPr>
        </p:nvSpPr>
        <p:spPr>
          <a:xfrm>
            <a:off x="722047" y="-714375"/>
            <a:ext cx="11029616" cy="1188720"/>
          </a:xfrm>
        </p:spPr>
        <p:txBody>
          <a:bodyPr rtlCol="0"/>
          <a:lstStyle/>
          <a:p>
            <a:pPr rtl="0"/>
            <a:r>
              <a:rPr lang="de" dirty="0"/>
              <a:t>Agenda</a:t>
            </a:r>
          </a:p>
        </p:txBody>
      </p:sp>
    </p:spTree>
    <p:extLst>
      <p:ext uri="{BB962C8B-B14F-4D97-AF65-F5344CB8AC3E}">
        <p14:creationId xmlns:p14="http://schemas.microsoft.com/office/powerpoint/2010/main" val="25177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76274"/>
            <a:ext cx="7729728" cy="498987"/>
          </a:xfrm>
          <a:solidFill>
            <a:schemeClr val="tx1"/>
          </a:solidFill>
        </p:spPr>
        <p:txBody>
          <a:bodyPr>
            <a:normAutofit fontScale="90000"/>
          </a:bodyPr>
          <a:lstStyle/>
          <a:p>
            <a:pPr algn="ctr"/>
            <a:r>
              <a:rPr lang="de-DE" dirty="0">
                <a:solidFill>
                  <a:schemeClr val="bg1"/>
                </a:solidFill>
              </a:rPr>
              <a:t>Performance Management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30</a:t>
            </a:fld>
            <a:endParaRPr lang="de-DE" noProof="0" dirty="0"/>
          </a:p>
        </p:txBody>
      </p:sp>
      <p:sp>
        <p:nvSpPr>
          <p:cNvPr id="5" name="Textfeld 4">
            <a:extLst>
              <a:ext uri="{FF2B5EF4-FFF2-40B4-BE49-F238E27FC236}">
                <a16:creationId xmlns:a16="http://schemas.microsoft.com/office/drawing/2014/main" id="{D91A9F65-BF9C-4FCA-809D-96EFEB9B550B}"/>
              </a:ext>
            </a:extLst>
          </p:cNvPr>
          <p:cNvSpPr txBox="1"/>
          <p:nvPr/>
        </p:nvSpPr>
        <p:spPr>
          <a:xfrm>
            <a:off x="2231135" y="1175261"/>
            <a:ext cx="7729728" cy="1477328"/>
          </a:xfrm>
          <a:prstGeom prst="rect">
            <a:avLst/>
          </a:prstGeom>
          <a:noFill/>
        </p:spPr>
        <p:txBody>
          <a:bodyPr wrap="square">
            <a:spAutoFit/>
          </a:bodyPr>
          <a:lstStyle/>
          <a:p>
            <a:r>
              <a:rPr lang="en-US" b="1" i="0" dirty="0">
                <a:effectLst/>
              </a:rPr>
              <a:t>Performance management</a:t>
            </a:r>
            <a:r>
              <a:rPr lang="en-US" b="0" i="0" dirty="0">
                <a:effectLst/>
              </a:rPr>
              <a:t> (</a:t>
            </a:r>
            <a:r>
              <a:rPr lang="en-US" b="1" i="0" dirty="0">
                <a:effectLst/>
              </a:rPr>
              <a:t>PM</a:t>
            </a:r>
            <a:r>
              <a:rPr lang="en-US" b="0" i="0" dirty="0">
                <a:effectLst/>
              </a:rPr>
              <a:t>) is the process of ensuring that a set of </a:t>
            </a:r>
            <a:r>
              <a:rPr lang="en-US" b="0" i="0" u="none" strike="noStrike" dirty="0">
                <a:effectLst/>
              </a:rPr>
              <a:t>activities</a:t>
            </a:r>
            <a:r>
              <a:rPr lang="en-US" b="0" i="0" dirty="0">
                <a:effectLst/>
              </a:rPr>
              <a:t> and outputs meets an organization's </a:t>
            </a:r>
            <a:r>
              <a:rPr lang="en-US" b="0" i="0" u="none" strike="noStrike" dirty="0">
                <a:effectLst/>
              </a:rPr>
              <a:t>goals</a:t>
            </a:r>
            <a:r>
              <a:rPr lang="en-US" b="0" i="0" dirty="0">
                <a:effectLst/>
              </a:rPr>
              <a:t> in an effective and efficient manner. </a:t>
            </a:r>
            <a:r>
              <a:rPr lang="en-US" b="0" i="0" u="none" strike="noStrike" dirty="0">
                <a:effectLst/>
              </a:rPr>
              <a:t>Performance</a:t>
            </a:r>
            <a:r>
              <a:rPr lang="en-US" b="0" i="0" dirty="0">
                <a:effectLst/>
              </a:rPr>
              <a:t> </a:t>
            </a:r>
            <a:r>
              <a:rPr lang="en-US" b="0" i="0" u="none" strike="noStrike" dirty="0">
                <a:effectLst/>
              </a:rPr>
              <a:t>management</a:t>
            </a:r>
            <a:r>
              <a:rPr lang="en-US" b="0" i="0" dirty="0">
                <a:effectLst/>
              </a:rPr>
              <a:t> can focus on the performance of an </a:t>
            </a:r>
            <a:r>
              <a:rPr lang="en-US" b="0" i="0" u="none" strike="noStrike" dirty="0">
                <a:effectLst/>
              </a:rPr>
              <a:t>organization</a:t>
            </a:r>
            <a:r>
              <a:rPr lang="en-US" b="0" i="0" dirty="0">
                <a:effectLst/>
              </a:rPr>
              <a:t>, a </a:t>
            </a:r>
            <a:r>
              <a:rPr lang="en-US" b="0" i="0" u="none" strike="noStrike" dirty="0">
                <a:effectLst/>
              </a:rPr>
              <a:t>department</a:t>
            </a:r>
            <a:r>
              <a:rPr lang="en-US" b="0" i="0" dirty="0">
                <a:effectLst/>
              </a:rPr>
              <a:t>, an </a:t>
            </a:r>
            <a:r>
              <a:rPr lang="en-US" b="0" i="0" u="none" strike="noStrike" dirty="0">
                <a:effectLst/>
              </a:rPr>
              <a:t>employee</a:t>
            </a:r>
            <a:r>
              <a:rPr lang="en-US" b="0" i="0" dirty="0">
                <a:effectLst/>
              </a:rPr>
              <a:t>, or the processes in place to manage particular tasks.</a:t>
            </a:r>
            <a:endParaRPr lang="de-DE" dirty="0"/>
          </a:p>
        </p:txBody>
      </p:sp>
      <p:pic>
        <p:nvPicPr>
          <p:cNvPr id="10" name="Grafik 9">
            <a:extLst>
              <a:ext uri="{FF2B5EF4-FFF2-40B4-BE49-F238E27FC236}">
                <a16:creationId xmlns:a16="http://schemas.microsoft.com/office/drawing/2014/main" id="{433C8EBD-F27F-477C-976D-F345AAED4782}"/>
              </a:ext>
            </a:extLst>
          </p:cNvPr>
          <p:cNvPicPr>
            <a:picLocks noChangeAspect="1"/>
          </p:cNvPicPr>
          <p:nvPr/>
        </p:nvPicPr>
        <p:blipFill>
          <a:blip r:embed="rId2"/>
          <a:stretch>
            <a:fillRect/>
          </a:stretch>
        </p:blipFill>
        <p:spPr>
          <a:xfrm>
            <a:off x="3709510" y="2799384"/>
            <a:ext cx="4772977" cy="3527121"/>
          </a:xfrm>
          <a:prstGeom prst="rect">
            <a:avLst/>
          </a:prstGeom>
        </p:spPr>
      </p:pic>
      <p:sp>
        <p:nvSpPr>
          <p:cNvPr id="4" name="Fußzeilenplatzhalter 3">
            <a:extLst>
              <a:ext uri="{FF2B5EF4-FFF2-40B4-BE49-F238E27FC236}">
                <a16:creationId xmlns:a16="http://schemas.microsoft.com/office/drawing/2014/main" id="{92BEBD43-483D-4424-A968-5C84DE9F2607}"/>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373177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Innovation Management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31</a:t>
            </a:fld>
            <a:endParaRPr lang="de-DE" noProof="0" dirty="0"/>
          </a:p>
        </p:txBody>
      </p:sp>
      <p:pic>
        <p:nvPicPr>
          <p:cNvPr id="4" name="Grafik 3">
            <a:extLst>
              <a:ext uri="{FF2B5EF4-FFF2-40B4-BE49-F238E27FC236}">
                <a16:creationId xmlns:a16="http://schemas.microsoft.com/office/drawing/2014/main" id="{02915B40-15A1-417E-B4DB-5F949A2AC257}"/>
              </a:ext>
            </a:extLst>
          </p:cNvPr>
          <p:cNvPicPr>
            <a:picLocks noChangeAspect="1"/>
          </p:cNvPicPr>
          <p:nvPr/>
        </p:nvPicPr>
        <p:blipFill>
          <a:blip r:embed="rId2"/>
          <a:stretch>
            <a:fillRect/>
          </a:stretch>
        </p:blipFill>
        <p:spPr>
          <a:xfrm>
            <a:off x="2231136" y="1372249"/>
            <a:ext cx="5617461" cy="4925681"/>
          </a:xfrm>
          <a:prstGeom prst="rect">
            <a:avLst/>
          </a:prstGeom>
        </p:spPr>
      </p:pic>
      <p:sp>
        <p:nvSpPr>
          <p:cNvPr id="6" name="Textfeld 5">
            <a:extLst>
              <a:ext uri="{FF2B5EF4-FFF2-40B4-BE49-F238E27FC236}">
                <a16:creationId xmlns:a16="http://schemas.microsoft.com/office/drawing/2014/main" id="{AC5476A8-8140-4ABC-8C13-9943E37F6FD1}"/>
              </a:ext>
            </a:extLst>
          </p:cNvPr>
          <p:cNvSpPr txBox="1"/>
          <p:nvPr/>
        </p:nvSpPr>
        <p:spPr>
          <a:xfrm>
            <a:off x="6504432" y="5129454"/>
            <a:ext cx="3608832" cy="646331"/>
          </a:xfrm>
          <a:prstGeom prst="rect">
            <a:avLst/>
          </a:prstGeom>
          <a:noFill/>
        </p:spPr>
        <p:txBody>
          <a:bodyPr wrap="square">
            <a:spAutoFit/>
          </a:bodyPr>
          <a:lstStyle/>
          <a:p>
            <a:r>
              <a:rPr lang="de-DE" dirty="0">
                <a:hlinkClick r:id="rId3">
                  <a:extLst>
                    <a:ext uri="{A12FA001-AC4F-418D-AE19-62706E023703}">
                      <ahyp:hlinkClr xmlns:ahyp="http://schemas.microsoft.com/office/drawing/2018/hyperlinkcolor" val="tx"/>
                    </a:ext>
                  </a:extLst>
                </a:hlinkClick>
              </a:rPr>
              <a:t>https://prezi.com/view/NbxNrWOQnYuWdwiscz2W/</a:t>
            </a:r>
            <a:endParaRPr lang="de-DE" dirty="0"/>
          </a:p>
        </p:txBody>
      </p:sp>
      <p:sp>
        <p:nvSpPr>
          <p:cNvPr id="7" name="Textfeld 6">
            <a:extLst>
              <a:ext uri="{FF2B5EF4-FFF2-40B4-BE49-F238E27FC236}">
                <a16:creationId xmlns:a16="http://schemas.microsoft.com/office/drawing/2014/main" id="{C2048E56-1BDF-4FA6-95C5-DC9503514B1E}"/>
              </a:ext>
            </a:extLst>
          </p:cNvPr>
          <p:cNvSpPr txBox="1"/>
          <p:nvPr/>
        </p:nvSpPr>
        <p:spPr>
          <a:xfrm>
            <a:off x="6561579" y="4483123"/>
            <a:ext cx="3304032" cy="646331"/>
          </a:xfrm>
          <a:prstGeom prst="rect">
            <a:avLst/>
          </a:prstGeom>
          <a:solidFill>
            <a:srgbClr val="FFFF00"/>
          </a:solidFill>
        </p:spPr>
        <p:txBody>
          <a:bodyPr wrap="square" rtlCol="0">
            <a:spAutoFit/>
          </a:bodyPr>
          <a:lstStyle/>
          <a:p>
            <a:r>
              <a:rPr lang="de-DE" dirty="0"/>
              <a:t>Please watch the interactive </a:t>
            </a:r>
            <a:r>
              <a:rPr lang="de-DE" b="1" dirty="0">
                <a:solidFill>
                  <a:srgbClr val="FF0000"/>
                </a:solidFill>
              </a:rPr>
              <a:t>Prezi</a:t>
            </a:r>
            <a:r>
              <a:rPr lang="de-DE" dirty="0"/>
              <a:t> Presentation: </a:t>
            </a:r>
          </a:p>
        </p:txBody>
      </p:sp>
      <p:sp>
        <p:nvSpPr>
          <p:cNvPr id="5" name="Fußzeilenplatzhalter 4">
            <a:extLst>
              <a:ext uri="{FF2B5EF4-FFF2-40B4-BE49-F238E27FC236}">
                <a16:creationId xmlns:a16="http://schemas.microsoft.com/office/drawing/2014/main" id="{939EE82C-0153-4C5B-B94B-A52B1A7A189C}"/>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171640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Change Management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32</a:t>
            </a:fld>
            <a:endParaRPr lang="de-DE" noProof="0" dirty="0"/>
          </a:p>
        </p:txBody>
      </p:sp>
      <p:sp>
        <p:nvSpPr>
          <p:cNvPr id="5" name="Fußzeilenplatzhalter 4">
            <a:extLst>
              <a:ext uri="{FF2B5EF4-FFF2-40B4-BE49-F238E27FC236}">
                <a16:creationId xmlns:a16="http://schemas.microsoft.com/office/drawing/2014/main" id="{07AA8559-9A4A-4F0C-B53A-56B046BC2BF3}"/>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1026" name="Picture 2" descr="STEP Into Change Management | Market Insights™ - Everest Group">
            <a:extLst>
              <a:ext uri="{FF2B5EF4-FFF2-40B4-BE49-F238E27FC236}">
                <a16:creationId xmlns:a16="http://schemas.microsoft.com/office/drawing/2014/main" id="{38057055-315E-4069-A614-3D526CED6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126" y="1210758"/>
            <a:ext cx="5646738" cy="506785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B30704AE-F4A9-4DDC-9EDB-55BAAB6C4040}"/>
              </a:ext>
            </a:extLst>
          </p:cNvPr>
          <p:cNvSpPr/>
          <p:nvPr/>
        </p:nvSpPr>
        <p:spPr>
          <a:xfrm>
            <a:off x="1123950" y="2677992"/>
            <a:ext cx="1638300" cy="82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IT-Change Management</a:t>
            </a:r>
          </a:p>
        </p:txBody>
      </p:sp>
      <p:sp>
        <p:nvSpPr>
          <p:cNvPr id="10" name="Rechteck 9">
            <a:extLst>
              <a:ext uri="{FF2B5EF4-FFF2-40B4-BE49-F238E27FC236}">
                <a16:creationId xmlns:a16="http://schemas.microsoft.com/office/drawing/2014/main" id="{3C35FFD9-5E83-4563-9DC0-7B00435DC5D2}"/>
              </a:ext>
            </a:extLst>
          </p:cNvPr>
          <p:cNvSpPr/>
          <p:nvPr/>
        </p:nvSpPr>
        <p:spPr>
          <a:xfrm>
            <a:off x="1123950" y="4114103"/>
            <a:ext cx="1638300" cy="82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Organisation Change Management</a:t>
            </a:r>
          </a:p>
        </p:txBody>
      </p:sp>
      <p:sp>
        <p:nvSpPr>
          <p:cNvPr id="9" name="Pfeil: nach rechts 8">
            <a:extLst>
              <a:ext uri="{FF2B5EF4-FFF2-40B4-BE49-F238E27FC236}">
                <a16:creationId xmlns:a16="http://schemas.microsoft.com/office/drawing/2014/main" id="{2AC33CB6-39D9-4D8A-A719-2E3F9A78BEE8}"/>
              </a:ext>
            </a:extLst>
          </p:cNvPr>
          <p:cNvSpPr/>
          <p:nvPr/>
        </p:nvSpPr>
        <p:spPr>
          <a:xfrm>
            <a:off x="2838450" y="2971800"/>
            <a:ext cx="1000125" cy="247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846AB60B-A5CA-4A21-9AFF-04EE976F02DF}"/>
              </a:ext>
            </a:extLst>
          </p:cNvPr>
          <p:cNvSpPr/>
          <p:nvPr/>
        </p:nvSpPr>
        <p:spPr>
          <a:xfrm>
            <a:off x="2838450" y="4443796"/>
            <a:ext cx="1000125" cy="247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4099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Communication Strategy</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33</a:t>
            </a:fld>
            <a:endParaRPr lang="de-DE" noProof="0" dirty="0"/>
          </a:p>
        </p:txBody>
      </p:sp>
      <p:sp>
        <p:nvSpPr>
          <p:cNvPr id="4" name="Fußzeilenplatzhalter 3">
            <a:extLst>
              <a:ext uri="{FF2B5EF4-FFF2-40B4-BE49-F238E27FC236}">
                <a16:creationId xmlns:a16="http://schemas.microsoft.com/office/drawing/2014/main" id="{A41AEA69-CBCB-4130-A34C-18B98A99480F}"/>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2050" name="Picture 2" descr="Developing a Communication Strategy, Step by Step | Communications strategy,  Communication, Strategies">
            <a:extLst>
              <a:ext uri="{FF2B5EF4-FFF2-40B4-BE49-F238E27FC236}">
                <a16:creationId xmlns:a16="http://schemas.microsoft.com/office/drawing/2014/main" id="{07A17E52-9702-430C-BCB4-D00287263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684" y="1589915"/>
            <a:ext cx="5218631" cy="474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1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Continual Improvement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34</a:t>
            </a:fld>
            <a:endParaRPr lang="de-DE" noProof="0" dirty="0"/>
          </a:p>
        </p:txBody>
      </p:sp>
      <p:sp>
        <p:nvSpPr>
          <p:cNvPr id="4" name="Fußzeilenplatzhalter 3">
            <a:extLst>
              <a:ext uri="{FF2B5EF4-FFF2-40B4-BE49-F238E27FC236}">
                <a16:creationId xmlns:a16="http://schemas.microsoft.com/office/drawing/2014/main" id="{77049968-A422-4DD3-934A-08485693211B}"/>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9" name="Textfeld 8">
            <a:extLst>
              <a:ext uri="{FF2B5EF4-FFF2-40B4-BE49-F238E27FC236}">
                <a16:creationId xmlns:a16="http://schemas.microsoft.com/office/drawing/2014/main" id="{2D3755B9-A383-48B8-9677-D357421431A5}"/>
              </a:ext>
            </a:extLst>
          </p:cNvPr>
          <p:cNvSpPr txBox="1"/>
          <p:nvPr/>
        </p:nvSpPr>
        <p:spPr>
          <a:xfrm>
            <a:off x="2495550" y="4958497"/>
            <a:ext cx="7162800" cy="400110"/>
          </a:xfrm>
          <a:prstGeom prst="rect">
            <a:avLst/>
          </a:prstGeom>
          <a:noFill/>
        </p:spPr>
        <p:txBody>
          <a:bodyPr wrap="square">
            <a:spAutoFit/>
          </a:bodyPr>
          <a:lstStyle/>
          <a:p>
            <a:r>
              <a:rPr lang="en-US" sz="1000" b="1" i="0" dirty="0">
                <a:effectLst/>
              </a:rPr>
              <a:t>William Edwards Deming (1900-1993) is widely acknowledged as the leading management thinker in the field of quality. He was a statistician and business consultant whose methods helped hasten Japan's recovery after the Second World War and beyond.</a:t>
            </a:r>
            <a:endParaRPr lang="de-DE" sz="1000" b="1" dirty="0"/>
          </a:p>
        </p:txBody>
      </p:sp>
      <p:pic>
        <p:nvPicPr>
          <p:cNvPr id="11" name="Grafik 10">
            <a:extLst>
              <a:ext uri="{FF2B5EF4-FFF2-40B4-BE49-F238E27FC236}">
                <a16:creationId xmlns:a16="http://schemas.microsoft.com/office/drawing/2014/main" id="{BD55D1E6-14C4-4DB9-B53C-281B30407434}"/>
              </a:ext>
            </a:extLst>
          </p:cNvPr>
          <p:cNvPicPr>
            <a:picLocks noChangeAspect="1"/>
          </p:cNvPicPr>
          <p:nvPr/>
        </p:nvPicPr>
        <p:blipFill>
          <a:blip r:embed="rId2"/>
          <a:stretch>
            <a:fillRect/>
          </a:stretch>
        </p:blipFill>
        <p:spPr>
          <a:xfrm>
            <a:off x="2533650" y="1958122"/>
            <a:ext cx="7124700" cy="3000375"/>
          </a:xfrm>
          <a:prstGeom prst="rect">
            <a:avLst/>
          </a:prstGeom>
        </p:spPr>
      </p:pic>
    </p:spTree>
    <p:extLst>
      <p:ext uri="{BB962C8B-B14F-4D97-AF65-F5344CB8AC3E}">
        <p14:creationId xmlns:p14="http://schemas.microsoft.com/office/powerpoint/2010/main" val="1590634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Continual Improvement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35</a:t>
            </a:fld>
            <a:endParaRPr lang="de-DE" noProof="0" dirty="0"/>
          </a:p>
        </p:txBody>
      </p:sp>
      <p:sp>
        <p:nvSpPr>
          <p:cNvPr id="4" name="Fußzeilenplatzhalter 3">
            <a:extLst>
              <a:ext uri="{FF2B5EF4-FFF2-40B4-BE49-F238E27FC236}">
                <a16:creationId xmlns:a16="http://schemas.microsoft.com/office/drawing/2014/main" id="{77049968-A422-4DD3-934A-08485693211B}"/>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5" name="Grafik 4">
            <a:extLst>
              <a:ext uri="{FF2B5EF4-FFF2-40B4-BE49-F238E27FC236}">
                <a16:creationId xmlns:a16="http://schemas.microsoft.com/office/drawing/2014/main" id="{339807AC-5305-44E7-B7B0-74F98AACC38B}"/>
              </a:ext>
            </a:extLst>
          </p:cNvPr>
          <p:cNvPicPr>
            <a:picLocks noChangeAspect="1"/>
          </p:cNvPicPr>
          <p:nvPr/>
        </p:nvPicPr>
        <p:blipFill>
          <a:blip r:embed="rId2"/>
          <a:stretch>
            <a:fillRect/>
          </a:stretch>
        </p:blipFill>
        <p:spPr>
          <a:xfrm>
            <a:off x="2819400" y="1404504"/>
            <a:ext cx="6722364" cy="4798875"/>
          </a:xfrm>
          <a:prstGeom prst="rect">
            <a:avLst/>
          </a:prstGeom>
        </p:spPr>
      </p:pic>
      <p:sp>
        <p:nvSpPr>
          <p:cNvPr id="6" name="Textfeld 5">
            <a:extLst>
              <a:ext uri="{FF2B5EF4-FFF2-40B4-BE49-F238E27FC236}">
                <a16:creationId xmlns:a16="http://schemas.microsoft.com/office/drawing/2014/main" id="{395E87CC-EA99-497F-9EA1-26D40C76FA32}"/>
              </a:ext>
            </a:extLst>
          </p:cNvPr>
          <p:cNvSpPr txBox="1"/>
          <p:nvPr/>
        </p:nvSpPr>
        <p:spPr>
          <a:xfrm>
            <a:off x="1533525" y="1676400"/>
            <a:ext cx="2247900" cy="2031325"/>
          </a:xfrm>
          <a:prstGeom prst="rect">
            <a:avLst/>
          </a:prstGeom>
          <a:noFill/>
        </p:spPr>
        <p:txBody>
          <a:bodyPr wrap="square" rtlCol="0">
            <a:spAutoFit/>
          </a:bodyPr>
          <a:lstStyle/>
          <a:p>
            <a:r>
              <a:rPr lang="de-DE" dirty="0"/>
              <a:t>This graphic shows the Deming* Cycle which is part of QM.</a:t>
            </a:r>
          </a:p>
          <a:p>
            <a:r>
              <a:rPr lang="de-DE" dirty="0"/>
              <a:t>The Deming Cycle stands for Kaizen (bottom up improvement).  </a:t>
            </a:r>
          </a:p>
        </p:txBody>
      </p:sp>
    </p:spTree>
    <p:extLst>
      <p:ext uri="{BB962C8B-B14F-4D97-AF65-F5344CB8AC3E}">
        <p14:creationId xmlns:p14="http://schemas.microsoft.com/office/powerpoint/2010/main" val="637493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Project Management</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36</a:t>
            </a:fld>
            <a:endParaRPr lang="de-DE" noProof="0" dirty="0"/>
          </a:p>
        </p:txBody>
      </p:sp>
      <p:sp>
        <p:nvSpPr>
          <p:cNvPr id="4" name="Fußzeilenplatzhalter 3">
            <a:extLst>
              <a:ext uri="{FF2B5EF4-FFF2-40B4-BE49-F238E27FC236}">
                <a16:creationId xmlns:a16="http://schemas.microsoft.com/office/drawing/2014/main" id="{E1823A4A-ACB0-4AC9-8946-DA7DB492D333}"/>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5" name="Grafik 4">
            <a:extLst>
              <a:ext uri="{FF2B5EF4-FFF2-40B4-BE49-F238E27FC236}">
                <a16:creationId xmlns:a16="http://schemas.microsoft.com/office/drawing/2014/main" id="{3A28F877-E008-4306-A75E-7BB647C89556}"/>
              </a:ext>
            </a:extLst>
          </p:cNvPr>
          <p:cNvPicPr>
            <a:picLocks noChangeAspect="1"/>
          </p:cNvPicPr>
          <p:nvPr/>
        </p:nvPicPr>
        <p:blipFill>
          <a:blip r:embed="rId2"/>
          <a:stretch>
            <a:fillRect/>
          </a:stretch>
        </p:blipFill>
        <p:spPr>
          <a:xfrm>
            <a:off x="3000375" y="1340836"/>
            <a:ext cx="6191250" cy="4953000"/>
          </a:xfrm>
          <a:prstGeom prst="rect">
            <a:avLst/>
          </a:prstGeom>
        </p:spPr>
      </p:pic>
    </p:spTree>
    <p:extLst>
      <p:ext uri="{BB962C8B-B14F-4D97-AF65-F5344CB8AC3E}">
        <p14:creationId xmlns:p14="http://schemas.microsoft.com/office/powerpoint/2010/main" val="155363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2A50779-85AB-425D-A35A-D6F7398ECF30}"/>
              </a:ext>
            </a:extLst>
          </p:cNvPr>
          <p:cNvSpPr>
            <a:spLocks noGrp="1"/>
          </p:cNvSpPr>
          <p:nvPr>
            <p:ph type="sldNum" sz="quarter" idx="12"/>
          </p:nvPr>
        </p:nvSpPr>
        <p:spPr/>
        <p:txBody>
          <a:bodyPr/>
          <a:lstStyle/>
          <a:p>
            <a:pPr rtl="0"/>
            <a:fld id="{6D22F896-40B5-4ADD-8801-0D06FADFA095}" type="slidenum">
              <a:rPr lang="de-DE" noProof="0" smtClean="0"/>
              <a:t>37</a:t>
            </a:fld>
            <a:endParaRPr lang="de-DE" noProof="0" dirty="0"/>
          </a:p>
        </p:txBody>
      </p:sp>
      <p:sp>
        <p:nvSpPr>
          <p:cNvPr id="6" name="Inhaltsplatzhalter 2">
            <a:extLst>
              <a:ext uri="{FF2B5EF4-FFF2-40B4-BE49-F238E27FC236}">
                <a16:creationId xmlns:a16="http://schemas.microsoft.com/office/drawing/2014/main" id="{7FA06A3C-8684-4233-BDD2-38C7F8706681}"/>
              </a:ext>
            </a:extLst>
          </p:cNvPr>
          <p:cNvSpPr txBox="1">
            <a:spLocks/>
          </p:cNvSpPr>
          <p:nvPr/>
        </p:nvSpPr>
        <p:spPr>
          <a:xfrm>
            <a:off x="2231136" y="2638043"/>
            <a:ext cx="4451773" cy="3101983"/>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buFont typeface="Wingdings 2" panose="05020102010507070707" pitchFamily="18" charset="2"/>
              <a:buNone/>
            </a:pPr>
            <a:r>
              <a:rPr lang="en-US" b="1" i="1" dirty="0">
                <a:solidFill>
                  <a:schemeClr val="tx1"/>
                </a:solidFill>
              </a:rPr>
              <a:t>Susanna Burkert</a:t>
            </a:r>
          </a:p>
          <a:p>
            <a:pPr marL="0" indent="0">
              <a:lnSpc>
                <a:spcPct val="120000"/>
              </a:lnSpc>
              <a:spcBef>
                <a:spcPts val="0"/>
              </a:spcBef>
              <a:buFont typeface="Wingdings 2" panose="05020102010507070707" pitchFamily="18" charset="2"/>
              <a:buNone/>
            </a:pPr>
            <a:r>
              <a:rPr lang="en-US" dirty="0">
                <a:solidFill>
                  <a:schemeClr val="tx1"/>
                </a:solidFill>
              </a:rPr>
              <a:t>Integrated Expert for Migration Governance, Labour Market Policies and Digitalisation</a:t>
            </a:r>
            <a:br>
              <a:rPr lang="en-US" dirty="0">
                <a:solidFill>
                  <a:schemeClr val="tx1"/>
                </a:solidFill>
              </a:rPr>
            </a:br>
            <a:r>
              <a:rPr lang="en-US" dirty="0">
                <a:solidFill>
                  <a:schemeClr val="tx1"/>
                </a:solidFill>
              </a:rPr>
              <a:t>Phone: +995 558 16 27 86</a:t>
            </a:r>
          </a:p>
          <a:p>
            <a:pPr marL="0" indent="0">
              <a:spcBef>
                <a:spcPts val="0"/>
              </a:spcBef>
              <a:buFont typeface="Wingdings 2" panose="05020102010507070707" pitchFamily="18" charset="2"/>
              <a:buNone/>
            </a:pPr>
            <a:r>
              <a:rPr lang="en-US" dirty="0">
                <a:solidFill>
                  <a:schemeClr val="tx1"/>
                </a:solidFill>
              </a:rPr>
              <a:t>Phone: +49 176 814 848 53</a:t>
            </a:r>
          </a:p>
          <a:p>
            <a:pPr marL="0" indent="0">
              <a:spcBef>
                <a:spcPts val="0"/>
              </a:spcBef>
              <a:buFont typeface="Wingdings 2" panose="05020102010507070707" pitchFamily="18" charset="2"/>
              <a:buNone/>
            </a:pPr>
            <a:r>
              <a:rPr lang="en-US" dirty="0">
                <a:solidFill>
                  <a:schemeClr val="tx1"/>
                </a:solidFill>
              </a:rPr>
              <a:t>Mail: susanna.burkert.sb@gmail.com </a:t>
            </a:r>
          </a:p>
          <a:p>
            <a:pPr marL="0" indent="0">
              <a:spcBef>
                <a:spcPts val="0"/>
              </a:spcBef>
              <a:buFont typeface="Wingdings 2" panose="05020102010507070707" pitchFamily="18" charset="2"/>
              <a:buNone/>
            </a:pPr>
            <a:endParaRPr lang="en-US" dirty="0">
              <a:solidFill>
                <a:schemeClr val="tx1"/>
              </a:solidFill>
            </a:endParaRPr>
          </a:p>
          <a:p>
            <a:pPr marL="0" indent="0">
              <a:spcBef>
                <a:spcPts val="0"/>
              </a:spcBef>
              <a:buFont typeface="Wingdings 2" panose="05020102010507070707" pitchFamily="18" charset="2"/>
              <a:buNone/>
            </a:pPr>
            <a:r>
              <a:rPr lang="en-US" dirty="0">
                <a:solidFill>
                  <a:schemeClr val="tx1"/>
                </a:solidFill>
              </a:rPr>
              <a:t>Ministry of IDPs from the Occupied Territories,</a:t>
            </a:r>
          </a:p>
          <a:p>
            <a:pPr marL="0" indent="0">
              <a:spcBef>
                <a:spcPts val="0"/>
              </a:spcBef>
              <a:buFont typeface="Wingdings 2" panose="05020102010507070707" pitchFamily="18" charset="2"/>
              <a:buNone/>
            </a:pPr>
            <a:r>
              <a:rPr lang="en-US" dirty="0">
                <a:solidFill>
                  <a:schemeClr val="tx1"/>
                </a:solidFill>
              </a:rPr>
              <a:t>Labour, Health and Social Affairs</a:t>
            </a:r>
          </a:p>
          <a:p>
            <a:pPr marL="0" indent="0">
              <a:spcBef>
                <a:spcPts val="0"/>
              </a:spcBef>
              <a:buFont typeface="Wingdings 2" panose="05020102010507070707" pitchFamily="18" charset="2"/>
              <a:buNone/>
            </a:pPr>
            <a:r>
              <a:rPr lang="en-US" dirty="0">
                <a:solidFill>
                  <a:schemeClr val="tx1"/>
                </a:solidFill>
              </a:rPr>
              <a:t>144 Tsereteli Avenue, 0119 Tbilisi, Georgia</a:t>
            </a:r>
          </a:p>
          <a:p>
            <a:pPr marL="0" indent="0">
              <a:buFont typeface="Wingdings 2" panose="05020102010507070707" pitchFamily="18" charset="2"/>
              <a:buNone/>
            </a:pPr>
            <a:endParaRPr lang="de-DE" dirty="0">
              <a:solidFill>
                <a:schemeClr val="bg1"/>
              </a:solidFill>
            </a:endParaRPr>
          </a:p>
        </p:txBody>
      </p:sp>
      <p:sp>
        <p:nvSpPr>
          <p:cNvPr id="9" name="Titel 1">
            <a:extLst>
              <a:ext uri="{FF2B5EF4-FFF2-40B4-BE49-F238E27FC236}">
                <a16:creationId xmlns:a16="http://schemas.microsoft.com/office/drawing/2014/main" id="{645D17A7-D8F0-4260-9C8A-C92D717643D1}"/>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Contact </a:t>
            </a:r>
          </a:p>
        </p:txBody>
      </p:sp>
    </p:spTree>
    <p:extLst>
      <p:ext uri="{BB962C8B-B14F-4D97-AF65-F5344CB8AC3E}">
        <p14:creationId xmlns:p14="http://schemas.microsoft.com/office/powerpoint/2010/main" val="2673849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8D56-D2CD-4D6B-A658-ABC4CAC6C727}"/>
              </a:ext>
            </a:extLst>
          </p:cNvPr>
          <p:cNvSpPr>
            <a:spLocks noGrp="1"/>
          </p:cNvSpPr>
          <p:nvPr>
            <p:ph type="title"/>
          </p:nvPr>
        </p:nvSpPr>
        <p:spPr/>
        <p:txBody>
          <a:bodyPr/>
          <a:lstStyle/>
          <a:p>
            <a:r>
              <a:rPr lang="de-DE" dirty="0">
                <a:solidFill>
                  <a:schemeClr val="tx1"/>
                </a:solidFill>
              </a:rPr>
              <a:t>Thanks for your Attention!</a:t>
            </a:r>
          </a:p>
        </p:txBody>
      </p:sp>
      <p:sp>
        <p:nvSpPr>
          <p:cNvPr id="4" name="Fußzeilenplatzhalter 3">
            <a:extLst>
              <a:ext uri="{FF2B5EF4-FFF2-40B4-BE49-F238E27FC236}">
                <a16:creationId xmlns:a16="http://schemas.microsoft.com/office/drawing/2014/main" id="{EE0D511D-3ECC-4F37-9787-94BECCC62FF6}"/>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3" name="Foliennummernplatzhalter 2">
            <a:extLst>
              <a:ext uri="{FF2B5EF4-FFF2-40B4-BE49-F238E27FC236}">
                <a16:creationId xmlns:a16="http://schemas.microsoft.com/office/drawing/2014/main" id="{44322F8A-7A13-4D88-8ECD-AAAC833E206A}"/>
              </a:ext>
            </a:extLst>
          </p:cNvPr>
          <p:cNvSpPr>
            <a:spLocks noGrp="1"/>
          </p:cNvSpPr>
          <p:nvPr>
            <p:ph type="sldNum" sz="quarter" idx="12"/>
          </p:nvPr>
        </p:nvSpPr>
        <p:spPr/>
        <p:txBody>
          <a:bodyPr/>
          <a:lstStyle/>
          <a:p>
            <a:pPr rtl="0"/>
            <a:fld id="{3A98EE3D-8CD1-4C3F-BD1C-C98C9596463C}" type="slidenum">
              <a:rPr lang="en-US" smtClean="0"/>
              <a:t>38</a:t>
            </a:fld>
            <a:endParaRPr lang="en-US" dirty="0"/>
          </a:p>
        </p:txBody>
      </p:sp>
    </p:spTree>
    <p:extLst>
      <p:ext uri="{BB962C8B-B14F-4D97-AF65-F5344CB8AC3E}">
        <p14:creationId xmlns:p14="http://schemas.microsoft.com/office/powerpoint/2010/main" val="89191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BC897A-F322-4364-9CCD-4F3F48E6847D}"/>
              </a:ext>
            </a:extLst>
          </p:cNvPr>
          <p:cNvSpPr>
            <a:spLocks noGrp="1"/>
          </p:cNvSpPr>
          <p:nvPr>
            <p:ph type="body" idx="1"/>
          </p:nvPr>
        </p:nvSpPr>
        <p:spPr>
          <a:xfrm>
            <a:off x="438317" y="3350792"/>
            <a:ext cx="11029615" cy="600556"/>
          </a:xfrm>
        </p:spPr>
        <p:txBody>
          <a:bodyPr>
            <a:normAutofit/>
          </a:bodyPr>
          <a:lstStyle/>
          <a:p>
            <a:r>
              <a:rPr lang="de-DE" sz="3200" b="1" dirty="0"/>
              <a:t>Descriptions of Managerial Fields</a:t>
            </a:r>
          </a:p>
        </p:txBody>
      </p:sp>
      <p:sp>
        <p:nvSpPr>
          <p:cNvPr id="4" name="Fußzeilenplatzhalter 3">
            <a:extLst>
              <a:ext uri="{FF2B5EF4-FFF2-40B4-BE49-F238E27FC236}">
                <a16:creationId xmlns:a16="http://schemas.microsoft.com/office/drawing/2014/main" id="{D1803AAE-E658-4108-9ADB-1AC71AC562F8}"/>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5" name="Foliennummernplatzhalter 4">
            <a:extLst>
              <a:ext uri="{FF2B5EF4-FFF2-40B4-BE49-F238E27FC236}">
                <a16:creationId xmlns:a16="http://schemas.microsoft.com/office/drawing/2014/main" id="{B9DE9252-1256-4D5B-8150-896D1BB28331}"/>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spTree>
    <p:extLst>
      <p:ext uri="{BB962C8B-B14F-4D97-AF65-F5344CB8AC3E}">
        <p14:creationId xmlns:p14="http://schemas.microsoft.com/office/powerpoint/2010/main" val="99116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0C2C806-0493-4FE6-90E9-BC09CA7363AB}"/>
              </a:ext>
            </a:extLst>
          </p:cNvPr>
          <p:cNvSpPr/>
          <p:nvPr/>
        </p:nvSpPr>
        <p:spPr>
          <a:xfrm>
            <a:off x="2984217" y="615325"/>
            <a:ext cx="5979650" cy="461665"/>
          </a:xfrm>
          <a:prstGeom prst="rect">
            <a:avLst/>
          </a:prstGeom>
          <a:solidFill>
            <a:schemeClr val="tx1"/>
          </a:solidFill>
          <a:ln w="25400">
            <a:solidFill>
              <a:schemeClr val="tx1"/>
            </a:solidFill>
          </a:ln>
        </p:spPr>
        <p:txBody>
          <a:bodyPr wrap="none">
            <a:spAutoFit/>
          </a:bodyPr>
          <a:lstStyle/>
          <a:p>
            <a:pPr>
              <a:spcBef>
                <a:spcPct val="0"/>
              </a:spcBef>
            </a:pPr>
            <a:r>
              <a:rPr lang="de-DE" sz="2400" dirty="0">
                <a:solidFill>
                  <a:schemeClr val="bg1"/>
                </a:solidFill>
                <a:latin typeface="+mj-lt"/>
                <a:ea typeface="+mj-ea"/>
                <a:cs typeface="+mj-cs"/>
              </a:rPr>
              <a:t>Draft: Process Landscape of SESA Georgia </a:t>
            </a:r>
          </a:p>
        </p:txBody>
      </p:sp>
      <p:sp>
        <p:nvSpPr>
          <p:cNvPr id="3" name="Pfeil: Fünfeck 2">
            <a:extLst>
              <a:ext uri="{FF2B5EF4-FFF2-40B4-BE49-F238E27FC236}">
                <a16:creationId xmlns:a16="http://schemas.microsoft.com/office/drawing/2014/main" id="{F5E9B0A0-4A0A-4359-9647-081E25A55861}"/>
              </a:ext>
            </a:extLst>
          </p:cNvPr>
          <p:cNvSpPr/>
          <p:nvPr/>
        </p:nvSpPr>
        <p:spPr>
          <a:xfrm>
            <a:off x="2117436" y="1517223"/>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HR-Processes</a:t>
            </a:r>
          </a:p>
        </p:txBody>
      </p:sp>
      <p:sp>
        <p:nvSpPr>
          <p:cNvPr id="4" name="Pfeil: Fünfeck 3">
            <a:extLst>
              <a:ext uri="{FF2B5EF4-FFF2-40B4-BE49-F238E27FC236}">
                <a16:creationId xmlns:a16="http://schemas.microsoft.com/office/drawing/2014/main" id="{5C223831-DF59-4767-95D2-2533D1CCA812}"/>
              </a:ext>
            </a:extLst>
          </p:cNvPr>
          <p:cNvSpPr/>
          <p:nvPr/>
        </p:nvSpPr>
        <p:spPr>
          <a:xfrm>
            <a:off x="666173" y="1517223"/>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Strategy</a:t>
            </a:r>
          </a:p>
        </p:txBody>
      </p:sp>
      <p:sp>
        <p:nvSpPr>
          <p:cNvPr id="5" name="Pfeil: Fünfeck 4">
            <a:extLst>
              <a:ext uri="{FF2B5EF4-FFF2-40B4-BE49-F238E27FC236}">
                <a16:creationId xmlns:a16="http://schemas.microsoft.com/office/drawing/2014/main" id="{2589907E-72DD-4030-922C-8F3EE00482A5}"/>
              </a:ext>
            </a:extLst>
          </p:cNvPr>
          <p:cNvSpPr/>
          <p:nvPr/>
        </p:nvSpPr>
        <p:spPr>
          <a:xfrm>
            <a:off x="3592945" y="1526463"/>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Operational Control</a:t>
            </a:r>
          </a:p>
        </p:txBody>
      </p:sp>
      <p:sp>
        <p:nvSpPr>
          <p:cNvPr id="7" name="Pfeil: Fünfeck 6">
            <a:extLst>
              <a:ext uri="{FF2B5EF4-FFF2-40B4-BE49-F238E27FC236}">
                <a16:creationId xmlns:a16="http://schemas.microsoft.com/office/drawing/2014/main" id="{B91B6D76-130F-435E-955F-C5940713AC27}"/>
              </a:ext>
            </a:extLst>
          </p:cNvPr>
          <p:cNvSpPr/>
          <p:nvPr/>
        </p:nvSpPr>
        <p:spPr>
          <a:xfrm>
            <a:off x="5108862" y="1526463"/>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 Budget</a:t>
            </a:r>
          </a:p>
        </p:txBody>
      </p:sp>
      <p:sp>
        <p:nvSpPr>
          <p:cNvPr id="9" name="Pfeil: Fünfeck 8">
            <a:extLst>
              <a:ext uri="{FF2B5EF4-FFF2-40B4-BE49-F238E27FC236}">
                <a16:creationId xmlns:a16="http://schemas.microsoft.com/office/drawing/2014/main" id="{6F47769C-BF92-4CB1-844A-A9E709DD81BD}"/>
              </a:ext>
            </a:extLst>
          </p:cNvPr>
          <p:cNvSpPr/>
          <p:nvPr/>
        </p:nvSpPr>
        <p:spPr>
          <a:xfrm>
            <a:off x="6624779" y="1540043"/>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Risk Management </a:t>
            </a:r>
          </a:p>
        </p:txBody>
      </p:sp>
      <p:sp>
        <p:nvSpPr>
          <p:cNvPr id="10" name="Pfeil: Fünfeck 9">
            <a:extLst>
              <a:ext uri="{FF2B5EF4-FFF2-40B4-BE49-F238E27FC236}">
                <a16:creationId xmlns:a16="http://schemas.microsoft.com/office/drawing/2014/main" id="{D4D01432-86AF-49BD-BF6A-1455395E22DF}"/>
              </a:ext>
            </a:extLst>
          </p:cNvPr>
          <p:cNvSpPr/>
          <p:nvPr/>
        </p:nvSpPr>
        <p:spPr>
          <a:xfrm>
            <a:off x="8139258" y="1565680"/>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Quality Management </a:t>
            </a:r>
          </a:p>
        </p:txBody>
      </p:sp>
      <p:sp>
        <p:nvSpPr>
          <p:cNvPr id="11" name="Welle 10">
            <a:extLst>
              <a:ext uri="{FF2B5EF4-FFF2-40B4-BE49-F238E27FC236}">
                <a16:creationId xmlns:a16="http://schemas.microsoft.com/office/drawing/2014/main" id="{806A7C6B-62C5-4432-80BD-AC51300A5D29}"/>
              </a:ext>
            </a:extLst>
          </p:cNvPr>
          <p:cNvSpPr/>
          <p:nvPr/>
        </p:nvSpPr>
        <p:spPr>
          <a:xfrm>
            <a:off x="674255" y="729889"/>
            <a:ext cx="1339272" cy="646330"/>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Management Processes</a:t>
            </a:r>
          </a:p>
        </p:txBody>
      </p:sp>
      <p:sp>
        <p:nvSpPr>
          <p:cNvPr id="12" name="Welle 11">
            <a:extLst>
              <a:ext uri="{FF2B5EF4-FFF2-40B4-BE49-F238E27FC236}">
                <a16:creationId xmlns:a16="http://schemas.microsoft.com/office/drawing/2014/main" id="{16D80B0F-0FC3-4B81-A675-226BB1A299C8}"/>
              </a:ext>
            </a:extLst>
          </p:cNvPr>
          <p:cNvSpPr/>
          <p:nvPr/>
        </p:nvSpPr>
        <p:spPr>
          <a:xfrm>
            <a:off x="683495" y="2203177"/>
            <a:ext cx="1339272" cy="646330"/>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Core Processes</a:t>
            </a:r>
          </a:p>
        </p:txBody>
      </p:sp>
      <p:sp>
        <p:nvSpPr>
          <p:cNvPr id="13" name="Rechteck 12">
            <a:extLst>
              <a:ext uri="{FF2B5EF4-FFF2-40B4-BE49-F238E27FC236}">
                <a16:creationId xmlns:a16="http://schemas.microsoft.com/office/drawing/2014/main" id="{9C98067C-23D2-4419-B2D1-5692CE5C7DEC}"/>
              </a:ext>
            </a:extLst>
          </p:cNvPr>
          <p:cNvSpPr/>
          <p:nvPr/>
        </p:nvSpPr>
        <p:spPr>
          <a:xfrm>
            <a:off x="683494" y="2942097"/>
            <a:ext cx="10270829" cy="346275"/>
          </a:xfrm>
          <a:prstGeom prst="rect">
            <a:avLst/>
          </a:prstGeom>
          <a:solidFill>
            <a:schemeClr val="bg2">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t>Jobseeker</a:t>
            </a:r>
          </a:p>
        </p:txBody>
      </p:sp>
      <p:sp>
        <p:nvSpPr>
          <p:cNvPr id="14" name="Rechteck 13">
            <a:extLst>
              <a:ext uri="{FF2B5EF4-FFF2-40B4-BE49-F238E27FC236}">
                <a16:creationId xmlns:a16="http://schemas.microsoft.com/office/drawing/2014/main" id="{5155B460-24A5-4D9B-9FBA-E33DE7F4BB3F}"/>
              </a:ext>
            </a:extLst>
          </p:cNvPr>
          <p:cNvSpPr/>
          <p:nvPr/>
        </p:nvSpPr>
        <p:spPr>
          <a:xfrm>
            <a:off x="674255" y="3414654"/>
            <a:ext cx="10270829" cy="346275"/>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t>Employer</a:t>
            </a:r>
          </a:p>
        </p:txBody>
      </p:sp>
      <p:sp>
        <p:nvSpPr>
          <p:cNvPr id="15" name="Rechteck 14">
            <a:extLst>
              <a:ext uri="{FF2B5EF4-FFF2-40B4-BE49-F238E27FC236}">
                <a16:creationId xmlns:a16="http://schemas.microsoft.com/office/drawing/2014/main" id="{D345634D-9B4C-492E-91F9-C79CD9D1D800}"/>
              </a:ext>
            </a:extLst>
          </p:cNvPr>
          <p:cNvSpPr/>
          <p:nvPr/>
        </p:nvSpPr>
        <p:spPr>
          <a:xfrm>
            <a:off x="683494" y="3905154"/>
            <a:ext cx="10270829" cy="3462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t>Training Providers </a:t>
            </a:r>
          </a:p>
        </p:txBody>
      </p:sp>
      <p:sp>
        <p:nvSpPr>
          <p:cNvPr id="16" name="Rechteck 15">
            <a:extLst>
              <a:ext uri="{FF2B5EF4-FFF2-40B4-BE49-F238E27FC236}">
                <a16:creationId xmlns:a16="http://schemas.microsoft.com/office/drawing/2014/main" id="{26FDB458-F1DE-407F-9391-FA66E43E5BE9}"/>
              </a:ext>
            </a:extLst>
          </p:cNvPr>
          <p:cNvSpPr/>
          <p:nvPr/>
        </p:nvSpPr>
        <p:spPr>
          <a:xfrm>
            <a:off x="698878" y="4339730"/>
            <a:ext cx="10270829" cy="346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t>Others</a:t>
            </a:r>
          </a:p>
        </p:txBody>
      </p:sp>
      <p:sp>
        <p:nvSpPr>
          <p:cNvPr id="20" name="Welle 19">
            <a:extLst>
              <a:ext uri="{FF2B5EF4-FFF2-40B4-BE49-F238E27FC236}">
                <a16:creationId xmlns:a16="http://schemas.microsoft.com/office/drawing/2014/main" id="{8B80BFF3-228C-4DD9-895E-675F5442C87F}"/>
              </a:ext>
            </a:extLst>
          </p:cNvPr>
          <p:cNvSpPr/>
          <p:nvPr/>
        </p:nvSpPr>
        <p:spPr>
          <a:xfrm>
            <a:off x="674255" y="4989901"/>
            <a:ext cx="1339272" cy="646330"/>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Supporting Processes</a:t>
            </a:r>
          </a:p>
        </p:txBody>
      </p:sp>
      <p:sp>
        <p:nvSpPr>
          <p:cNvPr id="21" name="Pfeil: Fünfeck 20">
            <a:extLst>
              <a:ext uri="{FF2B5EF4-FFF2-40B4-BE49-F238E27FC236}">
                <a16:creationId xmlns:a16="http://schemas.microsoft.com/office/drawing/2014/main" id="{0ADCA5AD-BA9D-4A2C-A04E-6B7E9A5A9B61}"/>
              </a:ext>
            </a:extLst>
          </p:cNvPr>
          <p:cNvSpPr/>
          <p:nvPr/>
        </p:nvSpPr>
        <p:spPr>
          <a:xfrm>
            <a:off x="683494" y="5688738"/>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IT</a:t>
            </a:r>
          </a:p>
        </p:txBody>
      </p:sp>
      <p:sp>
        <p:nvSpPr>
          <p:cNvPr id="23" name="Pfeil: Fünfeck 22">
            <a:extLst>
              <a:ext uri="{FF2B5EF4-FFF2-40B4-BE49-F238E27FC236}">
                <a16:creationId xmlns:a16="http://schemas.microsoft.com/office/drawing/2014/main" id="{561AE11D-3025-4B44-B36D-3182B509FDD7}"/>
              </a:ext>
            </a:extLst>
          </p:cNvPr>
          <p:cNvSpPr/>
          <p:nvPr/>
        </p:nvSpPr>
        <p:spPr>
          <a:xfrm>
            <a:off x="5148058" y="2719248"/>
            <a:ext cx="1649219" cy="2122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dirty="0"/>
              <a:t>Promotion Payments </a:t>
            </a:r>
          </a:p>
        </p:txBody>
      </p:sp>
      <p:sp>
        <p:nvSpPr>
          <p:cNvPr id="25" name="Pfeil: Fünfeck 24">
            <a:extLst>
              <a:ext uri="{FF2B5EF4-FFF2-40B4-BE49-F238E27FC236}">
                <a16:creationId xmlns:a16="http://schemas.microsoft.com/office/drawing/2014/main" id="{C80C0B28-8D59-47C1-8BBF-19F563DCFBB9}"/>
              </a:ext>
            </a:extLst>
          </p:cNvPr>
          <p:cNvSpPr/>
          <p:nvPr/>
        </p:nvSpPr>
        <p:spPr>
          <a:xfrm>
            <a:off x="2142839" y="5688738"/>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Infrastructure</a:t>
            </a:r>
          </a:p>
        </p:txBody>
      </p:sp>
      <p:sp>
        <p:nvSpPr>
          <p:cNvPr id="26" name="Pfeil: Fünfeck 25">
            <a:extLst>
              <a:ext uri="{FF2B5EF4-FFF2-40B4-BE49-F238E27FC236}">
                <a16:creationId xmlns:a16="http://schemas.microsoft.com/office/drawing/2014/main" id="{982441E5-5933-423B-8C3F-BD6A67868A38}"/>
              </a:ext>
            </a:extLst>
          </p:cNvPr>
          <p:cNvSpPr/>
          <p:nvPr/>
        </p:nvSpPr>
        <p:spPr>
          <a:xfrm>
            <a:off x="3602184" y="5688738"/>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Finance</a:t>
            </a:r>
          </a:p>
        </p:txBody>
      </p:sp>
      <p:sp>
        <p:nvSpPr>
          <p:cNvPr id="27" name="Pfeil: Fünfeck 26">
            <a:extLst>
              <a:ext uri="{FF2B5EF4-FFF2-40B4-BE49-F238E27FC236}">
                <a16:creationId xmlns:a16="http://schemas.microsoft.com/office/drawing/2014/main" id="{72FA9731-8520-42AF-9C7B-4B75FCE16E63}"/>
              </a:ext>
            </a:extLst>
          </p:cNvPr>
          <p:cNvSpPr/>
          <p:nvPr/>
        </p:nvSpPr>
        <p:spPr>
          <a:xfrm>
            <a:off x="5089235" y="5688738"/>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Internal Control</a:t>
            </a:r>
          </a:p>
        </p:txBody>
      </p:sp>
      <p:sp>
        <p:nvSpPr>
          <p:cNvPr id="28" name="Pfeil: Fünfeck 27">
            <a:extLst>
              <a:ext uri="{FF2B5EF4-FFF2-40B4-BE49-F238E27FC236}">
                <a16:creationId xmlns:a16="http://schemas.microsoft.com/office/drawing/2014/main" id="{A8D4AC25-66D0-4629-9F44-DD0860DF2514}"/>
              </a:ext>
            </a:extLst>
          </p:cNvPr>
          <p:cNvSpPr/>
          <p:nvPr/>
        </p:nvSpPr>
        <p:spPr>
          <a:xfrm>
            <a:off x="6576286" y="5688738"/>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Audit</a:t>
            </a:r>
          </a:p>
        </p:txBody>
      </p:sp>
      <p:sp>
        <p:nvSpPr>
          <p:cNvPr id="29" name="Pfeil: Fünfeck 28">
            <a:extLst>
              <a:ext uri="{FF2B5EF4-FFF2-40B4-BE49-F238E27FC236}">
                <a16:creationId xmlns:a16="http://schemas.microsoft.com/office/drawing/2014/main" id="{ADEA647B-0522-4310-BBA2-09D5FC272EB3}"/>
              </a:ext>
            </a:extLst>
          </p:cNvPr>
          <p:cNvSpPr/>
          <p:nvPr/>
        </p:nvSpPr>
        <p:spPr>
          <a:xfrm>
            <a:off x="8035634" y="5688738"/>
            <a:ext cx="1459345" cy="489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Marketing</a:t>
            </a:r>
          </a:p>
        </p:txBody>
      </p:sp>
      <p:sp>
        <p:nvSpPr>
          <p:cNvPr id="31" name="Pfeil: Fünfeck 30">
            <a:extLst>
              <a:ext uri="{FF2B5EF4-FFF2-40B4-BE49-F238E27FC236}">
                <a16:creationId xmlns:a16="http://schemas.microsoft.com/office/drawing/2014/main" id="{4267CAC0-B30F-47C1-AC97-85B365657278}"/>
              </a:ext>
            </a:extLst>
          </p:cNvPr>
          <p:cNvSpPr/>
          <p:nvPr/>
        </p:nvSpPr>
        <p:spPr>
          <a:xfrm>
            <a:off x="8139258" y="2733139"/>
            <a:ext cx="1649219" cy="2122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dirty="0"/>
              <a:t>Livelihood Payments (e.g. </a:t>
            </a:r>
          </a:p>
          <a:p>
            <a:r>
              <a:rPr lang="de-DE" sz="1200" dirty="0"/>
              <a:t>SSA) </a:t>
            </a:r>
          </a:p>
        </p:txBody>
      </p:sp>
      <p:sp>
        <p:nvSpPr>
          <p:cNvPr id="32" name="Pfeil: Fünfeck 31">
            <a:extLst>
              <a:ext uri="{FF2B5EF4-FFF2-40B4-BE49-F238E27FC236}">
                <a16:creationId xmlns:a16="http://schemas.microsoft.com/office/drawing/2014/main" id="{130B5E30-A25F-4695-8BF5-C176F19492BC}"/>
              </a:ext>
            </a:extLst>
          </p:cNvPr>
          <p:cNvSpPr/>
          <p:nvPr/>
        </p:nvSpPr>
        <p:spPr>
          <a:xfrm>
            <a:off x="2403523" y="2728488"/>
            <a:ext cx="1649219" cy="2122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dirty="0"/>
              <a:t>Consulting &amp;</a:t>
            </a:r>
          </a:p>
          <a:p>
            <a:r>
              <a:rPr lang="de-DE" sz="1200" dirty="0"/>
              <a:t>Mediation </a:t>
            </a:r>
          </a:p>
        </p:txBody>
      </p:sp>
      <p:sp>
        <p:nvSpPr>
          <p:cNvPr id="17" name="Flussdiagramm: Prozess 16">
            <a:extLst>
              <a:ext uri="{FF2B5EF4-FFF2-40B4-BE49-F238E27FC236}">
                <a16:creationId xmlns:a16="http://schemas.microsoft.com/office/drawing/2014/main" id="{4DE3182C-FB10-4B6F-B825-0978F45C40EC}"/>
              </a:ext>
            </a:extLst>
          </p:cNvPr>
          <p:cNvSpPr/>
          <p:nvPr/>
        </p:nvSpPr>
        <p:spPr>
          <a:xfrm rot="19785949">
            <a:off x="243028" y="3488457"/>
            <a:ext cx="10792386" cy="43460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The future starts right now! What kind of Organisation is SESA meant to be in the future?</a:t>
            </a:r>
          </a:p>
        </p:txBody>
      </p:sp>
      <p:sp>
        <p:nvSpPr>
          <p:cNvPr id="6" name="Fußzeilenplatzhalter 5">
            <a:extLst>
              <a:ext uri="{FF2B5EF4-FFF2-40B4-BE49-F238E27FC236}">
                <a16:creationId xmlns:a16="http://schemas.microsoft.com/office/drawing/2014/main" id="{832BF873-9854-468E-9AFE-7F98D987B68E}"/>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18" name="Foliennummernplatzhalter 17">
            <a:extLst>
              <a:ext uri="{FF2B5EF4-FFF2-40B4-BE49-F238E27FC236}">
                <a16:creationId xmlns:a16="http://schemas.microsoft.com/office/drawing/2014/main" id="{55D88E14-A148-4493-A06E-F1FD61CC7AB5}"/>
              </a:ext>
            </a:extLst>
          </p:cNvPr>
          <p:cNvSpPr>
            <a:spLocks noGrp="1"/>
          </p:cNvSpPr>
          <p:nvPr>
            <p:ph type="sldNum" sz="quarter" idx="12"/>
          </p:nvPr>
        </p:nvSpPr>
        <p:spPr>
          <a:xfrm>
            <a:off x="10594947" y="6276188"/>
            <a:ext cx="1052510" cy="365125"/>
          </a:xfrm>
        </p:spPr>
        <p:txBody>
          <a:bodyPr/>
          <a:lstStyle/>
          <a:p>
            <a:pPr rtl="0"/>
            <a:fld id="{3A98EE3D-8CD1-4C3F-BD1C-C98C9596463C}" type="slidenum">
              <a:rPr lang="en-US" smtClean="0"/>
              <a:t>5</a:t>
            </a:fld>
            <a:endParaRPr lang="en-US" dirty="0"/>
          </a:p>
        </p:txBody>
      </p:sp>
    </p:spTree>
    <p:extLst>
      <p:ext uri="{BB962C8B-B14F-4D97-AF65-F5344CB8AC3E}">
        <p14:creationId xmlns:p14="http://schemas.microsoft.com/office/powerpoint/2010/main" val="3059697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7596D-DB93-4EEC-A9FD-28AC868B6F58}"/>
              </a:ext>
            </a:extLst>
          </p:cNvPr>
          <p:cNvSpPr>
            <a:spLocks noGrp="1"/>
          </p:cNvSpPr>
          <p:nvPr>
            <p:ph type="title"/>
          </p:nvPr>
        </p:nvSpPr>
        <p:spPr>
          <a:xfrm>
            <a:off x="2720155" y="695126"/>
            <a:ext cx="6704341" cy="500610"/>
          </a:xfrm>
          <a:solidFill>
            <a:schemeClr val="tx1"/>
          </a:solidFill>
        </p:spPr>
        <p:txBody>
          <a:bodyPr>
            <a:normAutofit fontScale="90000"/>
          </a:bodyPr>
          <a:lstStyle/>
          <a:p>
            <a:r>
              <a:rPr lang="de-DE" sz="2800" dirty="0">
                <a:solidFill>
                  <a:schemeClr val="bg1"/>
                </a:solidFill>
              </a:rPr>
              <a:t>Framework of Strategy Implementation</a:t>
            </a:r>
          </a:p>
        </p:txBody>
      </p:sp>
      <p:sp>
        <p:nvSpPr>
          <p:cNvPr id="4" name="Foliennummernplatzhalter 3">
            <a:extLst>
              <a:ext uri="{FF2B5EF4-FFF2-40B4-BE49-F238E27FC236}">
                <a16:creationId xmlns:a16="http://schemas.microsoft.com/office/drawing/2014/main" id="{16D65AF6-504F-46DE-86C1-FCADBC1E33F1}"/>
              </a:ext>
            </a:extLst>
          </p:cNvPr>
          <p:cNvSpPr>
            <a:spLocks noGrp="1"/>
          </p:cNvSpPr>
          <p:nvPr>
            <p:ph type="sldNum" sz="quarter" idx="12"/>
          </p:nvPr>
        </p:nvSpPr>
        <p:spPr/>
        <p:txBody>
          <a:bodyPr/>
          <a:lstStyle/>
          <a:p>
            <a:pPr rtl="0"/>
            <a:fld id="{6D22F896-40B5-4ADD-8801-0D06FADFA095}" type="slidenum">
              <a:rPr lang="de-DE" noProof="0" smtClean="0"/>
              <a:t>6</a:t>
            </a:fld>
            <a:endParaRPr lang="de-DE" noProof="0" dirty="0"/>
          </a:p>
        </p:txBody>
      </p:sp>
      <p:sp>
        <p:nvSpPr>
          <p:cNvPr id="3" name="Fußzeilenplatzhalter 2">
            <a:extLst>
              <a:ext uri="{FF2B5EF4-FFF2-40B4-BE49-F238E27FC236}">
                <a16:creationId xmlns:a16="http://schemas.microsoft.com/office/drawing/2014/main" id="{0BFDA52E-A1A2-4345-AF7D-BB3ACEB4CA5B}"/>
              </a:ext>
            </a:extLst>
          </p:cNvPr>
          <p:cNvSpPr>
            <a:spLocks noGrp="1"/>
          </p:cNvSpPr>
          <p:nvPr>
            <p:ph type="ftr" sz="quarter" idx="11"/>
          </p:nvPr>
        </p:nvSpPr>
        <p:spPr/>
        <p:txBody>
          <a:bodyPr/>
          <a:lstStyle/>
          <a:p>
            <a:pPr rtl="0"/>
            <a:r>
              <a:rPr lang="en-US"/>
              <a:t>Business Process Management: Part 2 - Management Processes</a:t>
            </a:r>
            <a:endParaRPr lang="en-US" dirty="0"/>
          </a:p>
        </p:txBody>
      </p:sp>
      <p:pic>
        <p:nvPicPr>
          <p:cNvPr id="9" name="Grafik 8">
            <a:extLst>
              <a:ext uri="{FF2B5EF4-FFF2-40B4-BE49-F238E27FC236}">
                <a16:creationId xmlns:a16="http://schemas.microsoft.com/office/drawing/2014/main" id="{E2BD2AD6-976E-48EF-91A0-C440EAC6B3F8}"/>
              </a:ext>
            </a:extLst>
          </p:cNvPr>
          <p:cNvPicPr>
            <a:picLocks noChangeAspect="1"/>
          </p:cNvPicPr>
          <p:nvPr/>
        </p:nvPicPr>
        <p:blipFill>
          <a:blip r:embed="rId2"/>
          <a:stretch>
            <a:fillRect/>
          </a:stretch>
        </p:blipFill>
        <p:spPr>
          <a:xfrm>
            <a:off x="457200" y="1695450"/>
            <a:ext cx="11277600" cy="3467100"/>
          </a:xfrm>
          <a:prstGeom prst="rect">
            <a:avLst/>
          </a:prstGeom>
        </p:spPr>
      </p:pic>
    </p:spTree>
    <p:extLst>
      <p:ext uri="{BB962C8B-B14F-4D97-AF65-F5344CB8AC3E}">
        <p14:creationId xmlns:p14="http://schemas.microsoft.com/office/powerpoint/2010/main" val="594192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BC897A-F322-4364-9CCD-4F3F48E6847D}"/>
              </a:ext>
            </a:extLst>
          </p:cNvPr>
          <p:cNvSpPr>
            <a:spLocks noGrp="1"/>
          </p:cNvSpPr>
          <p:nvPr>
            <p:ph type="body" idx="1"/>
          </p:nvPr>
        </p:nvSpPr>
        <p:spPr>
          <a:xfrm>
            <a:off x="438317" y="3350792"/>
            <a:ext cx="11029615" cy="600556"/>
          </a:xfrm>
        </p:spPr>
        <p:txBody>
          <a:bodyPr>
            <a:normAutofit/>
          </a:bodyPr>
          <a:lstStyle/>
          <a:p>
            <a:r>
              <a:rPr lang="de-DE" sz="3200" b="1" dirty="0"/>
              <a:t>Descriptions of Managerial Fields </a:t>
            </a:r>
          </a:p>
        </p:txBody>
      </p:sp>
      <p:sp>
        <p:nvSpPr>
          <p:cNvPr id="4" name="Fußzeilenplatzhalter 3">
            <a:extLst>
              <a:ext uri="{FF2B5EF4-FFF2-40B4-BE49-F238E27FC236}">
                <a16:creationId xmlns:a16="http://schemas.microsoft.com/office/drawing/2014/main" id="{D1803AAE-E658-4108-9ADB-1AC71AC562F8}"/>
              </a:ext>
            </a:extLst>
          </p:cNvPr>
          <p:cNvSpPr>
            <a:spLocks noGrp="1"/>
          </p:cNvSpPr>
          <p:nvPr>
            <p:ph type="ftr" sz="quarter" idx="11"/>
          </p:nvPr>
        </p:nvSpPr>
        <p:spPr/>
        <p:txBody>
          <a:bodyPr/>
          <a:lstStyle/>
          <a:p>
            <a:pPr rtl="0"/>
            <a:r>
              <a:rPr lang="en-US"/>
              <a:t>Business Process Management: Part 2 - Management Processes</a:t>
            </a:r>
            <a:endParaRPr lang="en-US" dirty="0"/>
          </a:p>
        </p:txBody>
      </p:sp>
      <p:sp>
        <p:nvSpPr>
          <p:cNvPr id="2" name="Foliennummernplatzhalter 1">
            <a:extLst>
              <a:ext uri="{FF2B5EF4-FFF2-40B4-BE49-F238E27FC236}">
                <a16:creationId xmlns:a16="http://schemas.microsoft.com/office/drawing/2014/main" id="{AB4C1BA2-9B66-462A-A069-20ADE1EA8517}"/>
              </a:ext>
            </a:extLst>
          </p:cNvPr>
          <p:cNvSpPr>
            <a:spLocks noGrp="1"/>
          </p:cNvSpPr>
          <p:nvPr>
            <p:ph type="sldNum" sz="quarter" idx="12"/>
          </p:nvPr>
        </p:nvSpPr>
        <p:spPr/>
        <p:txBody>
          <a:bodyPr/>
          <a:lstStyle/>
          <a:p>
            <a:pPr rtl="0"/>
            <a:fld id="{3A98EE3D-8CD1-4C3F-BD1C-C98C9596463C}" type="slidenum">
              <a:rPr lang="en-US" smtClean="0"/>
              <a:t>7</a:t>
            </a:fld>
            <a:endParaRPr lang="en-US" dirty="0"/>
          </a:p>
        </p:txBody>
      </p:sp>
    </p:spTree>
    <p:extLst>
      <p:ext uri="{BB962C8B-B14F-4D97-AF65-F5344CB8AC3E}">
        <p14:creationId xmlns:p14="http://schemas.microsoft.com/office/powerpoint/2010/main" val="463253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838199"/>
            <a:ext cx="7729728" cy="498987"/>
          </a:xfrm>
          <a:solidFill>
            <a:schemeClr val="tx1"/>
          </a:solidFill>
        </p:spPr>
        <p:txBody>
          <a:bodyPr>
            <a:normAutofit fontScale="90000"/>
          </a:bodyPr>
          <a:lstStyle/>
          <a:p>
            <a:pPr algn="ctr"/>
            <a:r>
              <a:rPr lang="de-DE" dirty="0">
                <a:solidFill>
                  <a:schemeClr val="bg1"/>
                </a:solidFill>
              </a:rPr>
              <a:t>Vision</a:t>
            </a:r>
            <a:r>
              <a:rPr lang="de-DE" dirty="0"/>
              <a:t> </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8</a:t>
            </a:fld>
            <a:endParaRPr lang="de-DE" noProof="0" dirty="0"/>
          </a:p>
        </p:txBody>
      </p:sp>
      <p:graphicFrame>
        <p:nvGraphicFramePr>
          <p:cNvPr id="4" name="Diagramm 3">
            <a:extLst>
              <a:ext uri="{FF2B5EF4-FFF2-40B4-BE49-F238E27FC236}">
                <a16:creationId xmlns:a16="http://schemas.microsoft.com/office/drawing/2014/main" id="{5045CDFF-B78C-4809-9E9B-90646A8E20ED}"/>
              </a:ext>
            </a:extLst>
          </p:cNvPr>
          <p:cNvGraphicFramePr/>
          <p:nvPr/>
        </p:nvGraphicFramePr>
        <p:xfrm>
          <a:off x="2231136" y="2724666"/>
          <a:ext cx="8128000" cy="293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9FA5EA0A-939B-481F-8F7E-FB82BEBBCD52}"/>
              </a:ext>
            </a:extLst>
          </p:cNvPr>
          <p:cNvSpPr txBox="1"/>
          <p:nvPr/>
        </p:nvSpPr>
        <p:spPr>
          <a:xfrm>
            <a:off x="2231136" y="1657064"/>
            <a:ext cx="7729728" cy="1200329"/>
          </a:xfrm>
          <a:prstGeom prst="rect">
            <a:avLst/>
          </a:prstGeom>
          <a:noFill/>
        </p:spPr>
        <p:txBody>
          <a:bodyPr wrap="square">
            <a:spAutoFit/>
          </a:bodyPr>
          <a:lstStyle/>
          <a:p>
            <a:r>
              <a:rPr lang="en-US" dirty="0"/>
              <a:t>The Vision Statement defines a desired goal for the future and exemplifies the long-term development of the organization. The effort must be challenging, but not unrealistic and therefore not credible. The Vision Statement should contain three answers. The Vision Statement should be short and concise.</a:t>
            </a:r>
            <a:endParaRPr lang="de-DE" dirty="0"/>
          </a:p>
        </p:txBody>
      </p:sp>
      <p:sp>
        <p:nvSpPr>
          <p:cNvPr id="5" name="Fußzeilenplatzhalter 4">
            <a:extLst>
              <a:ext uri="{FF2B5EF4-FFF2-40B4-BE49-F238E27FC236}">
                <a16:creationId xmlns:a16="http://schemas.microsoft.com/office/drawing/2014/main" id="{B9C6E9AE-5C83-4811-BE26-8E518C22672A}"/>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1001157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7AC1-D9BE-4CCF-B70C-12F764DC9358}"/>
              </a:ext>
            </a:extLst>
          </p:cNvPr>
          <p:cNvSpPr>
            <a:spLocks noGrp="1"/>
          </p:cNvSpPr>
          <p:nvPr>
            <p:ph type="title"/>
          </p:nvPr>
        </p:nvSpPr>
        <p:spPr>
          <a:xfrm>
            <a:off x="2231136" y="615948"/>
            <a:ext cx="7729728" cy="546102"/>
          </a:xfrm>
          <a:solidFill>
            <a:schemeClr val="tx1"/>
          </a:solidFill>
        </p:spPr>
        <p:txBody>
          <a:bodyPr/>
          <a:lstStyle/>
          <a:p>
            <a:pPr algn="ctr"/>
            <a:r>
              <a:rPr lang="de-DE" dirty="0">
                <a:solidFill>
                  <a:schemeClr val="bg1"/>
                </a:solidFill>
              </a:rPr>
              <a:t>MIssion </a:t>
            </a:r>
          </a:p>
        </p:txBody>
      </p:sp>
      <p:sp>
        <p:nvSpPr>
          <p:cNvPr id="3" name="Foliennummernplatzhalter 2">
            <a:extLst>
              <a:ext uri="{FF2B5EF4-FFF2-40B4-BE49-F238E27FC236}">
                <a16:creationId xmlns:a16="http://schemas.microsoft.com/office/drawing/2014/main" id="{CEB51EC7-9392-4F59-B90E-A0377D66DA36}"/>
              </a:ext>
            </a:extLst>
          </p:cNvPr>
          <p:cNvSpPr>
            <a:spLocks noGrp="1"/>
          </p:cNvSpPr>
          <p:nvPr>
            <p:ph type="sldNum" sz="quarter" idx="12"/>
          </p:nvPr>
        </p:nvSpPr>
        <p:spPr/>
        <p:txBody>
          <a:bodyPr/>
          <a:lstStyle/>
          <a:p>
            <a:pPr rtl="0"/>
            <a:fld id="{6D22F896-40B5-4ADD-8801-0D06FADFA095}" type="slidenum">
              <a:rPr lang="de-DE" noProof="0" smtClean="0"/>
              <a:t>9</a:t>
            </a:fld>
            <a:endParaRPr lang="de-DE" noProof="0" dirty="0"/>
          </a:p>
        </p:txBody>
      </p:sp>
      <p:sp>
        <p:nvSpPr>
          <p:cNvPr id="10" name="Textfeld 9">
            <a:extLst>
              <a:ext uri="{FF2B5EF4-FFF2-40B4-BE49-F238E27FC236}">
                <a16:creationId xmlns:a16="http://schemas.microsoft.com/office/drawing/2014/main" id="{0A2C4304-E1A6-40FA-B375-20915690E613}"/>
              </a:ext>
            </a:extLst>
          </p:cNvPr>
          <p:cNvSpPr txBox="1"/>
          <p:nvPr/>
        </p:nvSpPr>
        <p:spPr>
          <a:xfrm>
            <a:off x="2331781" y="5439338"/>
            <a:ext cx="6096000" cy="276999"/>
          </a:xfrm>
          <a:prstGeom prst="rect">
            <a:avLst/>
          </a:prstGeom>
          <a:noFill/>
        </p:spPr>
        <p:txBody>
          <a:bodyPr wrap="square">
            <a:spAutoFit/>
          </a:bodyPr>
          <a:lstStyle/>
          <a:p>
            <a:r>
              <a:rPr lang="de-DE" sz="1200" dirty="0"/>
              <a:t>Source: https://www.wir-machen-kommunikation.de/blog/vom-vision-zum-mission-statement</a:t>
            </a:r>
          </a:p>
        </p:txBody>
      </p:sp>
      <p:graphicFrame>
        <p:nvGraphicFramePr>
          <p:cNvPr id="4" name="Diagramm 3">
            <a:extLst>
              <a:ext uri="{FF2B5EF4-FFF2-40B4-BE49-F238E27FC236}">
                <a16:creationId xmlns:a16="http://schemas.microsoft.com/office/drawing/2014/main" id="{AEEACA72-5022-4B78-BE6A-5AB49757B26C}"/>
              </a:ext>
            </a:extLst>
          </p:cNvPr>
          <p:cNvGraphicFramePr/>
          <p:nvPr/>
        </p:nvGraphicFramePr>
        <p:xfrm>
          <a:off x="2407980" y="3285667"/>
          <a:ext cx="7752019" cy="266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a:extLst>
              <a:ext uri="{FF2B5EF4-FFF2-40B4-BE49-F238E27FC236}">
                <a16:creationId xmlns:a16="http://schemas.microsoft.com/office/drawing/2014/main" id="{09209E25-5601-4CAE-8530-6B5778873B1B}"/>
              </a:ext>
            </a:extLst>
          </p:cNvPr>
          <p:cNvSpPr txBox="1"/>
          <p:nvPr/>
        </p:nvSpPr>
        <p:spPr>
          <a:xfrm>
            <a:off x="2231136" y="1432251"/>
            <a:ext cx="7729728" cy="2031325"/>
          </a:xfrm>
          <a:prstGeom prst="rect">
            <a:avLst/>
          </a:prstGeom>
          <a:noFill/>
        </p:spPr>
        <p:txBody>
          <a:bodyPr wrap="square">
            <a:spAutoFit/>
          </a:bodyPr>
          <a:lstStyle/>
          <a:p>
            <a:r>
              <a:rPr lang="en-US" dirty="0"/>
              <a:t>The mission statement describes how the organization intends to achieve its long-term goal. In doing so, the organization also brings in the type of products and services - ideally also the unique selling proposition. The mission statement should be as short and concise as possible and express how the organization intends to fulfill its vision. Example: We work daily to achieve our vision (goal?) by year (2021???) by building a Digital Service Platform (how/what). </a:t>
            </a:r>
            <a:endParaRPr lang="de-DE" dirty="0"/>
          </a:p>
        </p:txBody>
      </p:sp>
      <p:sp>
        <p:nvSpPr>
          <p:cNvPr id="5" name="Fußzeilenplatzhalter 4">
            <a:extLst>
              <a:ext uri="{FF2B5EF4-FFF2-40B4-BE49-F238E27FC236}">
                <a16:creationId xmlns:a16="http://schemas.microsoft.com/office/drawing/2014/main" id="{043E98B7-DD5B-46F8-A8A9-CB711820DF82}"/>
              </a:ext>
            </a:extLst>
          </p:cNvPr>
          <p:cNvSpPr>
            <a:spLocks noGrp="1"/>
          </p:cNvSpPr>
          <p:nvPr>
            <p:ph type="ftr" sz="quarter" idx="11"/>
          </p:nvPr>
        </p:nvSpPr>
        <p:spPr/>
        <p:txBody>
          <a:bodyPr/>
          <a:lstStyle/>
          <a:p>
            <a:pPr rtl="0"/>
            <a:r>
              <a:rPr lang="en-US"/>
              <a:t>Business Process Management: Part 2 - Management Processes</a:t>
            </a:r>
            <a:endParaRPr lang="en-US" dirty="0"/>
          </a:p>
        </p:txBody>
      </p:sp>
    </p:spTree>
    <p:extLst>
      <p:ext uri="{BB962C8B-B14F-4D97-AF65-F5344CB8AC3E}">
        <p14:creationId xmlns:p14="http://schemas.microsoft.com/office/powerpoint/2010/main" val="3210392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{B362679F-932E-4E6E-86B5-EC7BD785AA2B}tf33552983</Template>
  <TotalTime>0</TotalTime>
  <Words>1818</Words>
  <Application>Microsoft Office PowerPoint</Application>
  <PresentationFormat>Breitbild</PresentationFormat>
  <Paragraphs>274</Paragraphs>
  <Slides>38</Slides>
  <Notes>1</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38</vt:i4>
      </vt:variant>
    </vt:vector>
  </HeadingPairs>
  <TitlesOfParts>
    <vt:vector size="46" baseType="lpstr">
      <vt:lpstr>Arial</vt:lpstr>
      <vt:lpstr>AvenirNext</vt:lpstr>
      <vt:lpstr>Calibri</vt:lpstr>
      <vt:lpstr>Franklin Gothic Book</vt:lpstr>
      <vt:lpstr>Franklin Gothic Demi</vt:lpstr>
      <vt:lpstr>Franklin Gothic Medium</vt:lpstr>
      <vt:lpstr>Wingdings 2</vt:lpstr>
      <vt:lpstr>DividendVTI</vt:lpstr>
      <vt:lpstr>Management Processes at a Glance</vt:lpstr>
      <vt:lpstr>Agenda</vt:lpstr>
      <vt:lpstr>Agenda</vt:lpstr>
      <vt:lpstr>PowerPoint-Präsentation</vt:lpstr>
      <vt:lpstr>PowerPoint-Präsentation</vt:lpstr>
      <vt:lpstr>Framework of Strategy Implementation</vt:lpstr>
      <vt:lpstr>PowerPoint-Präsentation</vt:lpstr>
      <vt:lpstr>Vision </vt:lpstr>
      <vt:lpstr>MIssion </vt:lpstr>
      <vt:lpstr>Values </vt:lpstr>
      <vt:lpstr>PowerPoint-Präsentation</vt:lpstr>
      <vt:lpstr>Cultural Management</vt:lpstr>
      <vt:lpstr>Business Model Creation Process</vt:lpstr>
      <vt:lpstr>PowerPoint-Präsentation</vt:lpstr>
      <vt:lpstr>Structure</vt:lpstr>
      <vt:lpstr>Organisational Development</vt:lpstr>
      <vt:lpstr>Business Strategy</vt:lpstr>
      <vt:lpstr>Strategic Planning</vt:lpstr>
      <vt:lpstr>Budget Planning</vt:lpstr>
      <vt:lpstr>Fund Raising Strategy</vt:lpstr>
      <vt:lpstr>Business Development Strategy</vt:lpstr>
      <vt:lpstr>HR - Strategy</vt:lpstr>
      <vt:lpstr>Diversity Management</vt:lpstr>
      <vt:lpstr>IT – Strategy </vt:lpstr>
      <vt:lpstr>IT – Governance</vt:lpstr>
      <vt:lpstr>IT Service Management Strategy</vt:lpstr>
      <vt:lpstr>Product - Strategy</vt:lpstr>
      <vt:lpstr>Quality Management System</vt:lpstr>
      <vt:lpstr>Risk Management – COSO ERM</vt:lpstr>
      <vt:lpstr>Performance Management</vt:lpstr>
      <vt:lpstr>Innovation Management</vt:lpstr>
      <vt:lpstr>Change Management</vt:lpstr>
      <vt:lpstr>Communication Strategy</vt:lpstr>
      <vt:lpstr>Continual Improvement</vt:lpstr>
      <vt:lpstr>Continual Improvement</vt:lpstr>
      <vt:lpstr>Project Management</vt:lpstr>
      <vt:lpstr>Contact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2020-04-22T14:01:41Z</dcterms:created>
  <dcterms:modified xsi:type="dcterms:W3CDTF">2020-10-08T09:34:35Z</dcterms:modified>
</cp:coreProperties>
</file>